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8" r:id="rId3"/>
    <p:sldMasterId id="2147483680" r:id="rId4"/>
  </p:sldMasterIdLst>
  <p:notesMasterIdLst>
    <p:notesMasterId r:id="rId96"/>
  </p:notesMasterIdLst>
  <p:sldIdLst>
    <p:sldId id="382" r:id="rId5"/>
    <p:sldId id="422" r:id="rId6"/>
    <p:sldId id="491" r:id="rId7"/>
    <p:sldId id="470" r:id="rId8"/>
    <p:sldId id="256" r:id="rId9"/>
    <p:sldId id="257" r:id="rId10"/>
    <p:sldId id="258" r:id="rId11"/>
    <p:sldId id="265" r:id="rId12"/>
    <p:sldId id="683" r:id="rId13"/>
    <p:sldId id="259" r:id="rId14"/>
    <p:sldId id="260" r:id="rId15"/>
    <p:sldId id="261" r:id="rId16"/>
    <p:sldId id="661" r:id="rId17"/>
    <p:sldId id="662" r:id="rId18"/>
    <p:sldId id="668" r:id="rId19"/>
    <p:sldId id="664" r:id="rId20"/>
    <p:sldId id="665" r:id="rId21"/>
    <p:sldId id="666" r:id="rId22"/>
    <p:sldId id="667" r:id="rId23"/>
    <p:sldId id="670" r:id="rId24"/>
    <p:sldId id="669" r:id="rId25"/>
    <p:sldId id="671" r:id="rId26"/>
    <p:sldId id="678" r:id="rId27"/>
    <p:sldId id="672" r:id="rId28"/>
    <p:sldId id="679" r:id="rId29"/>
    <p:sldId id="680" r:id="rId30"/>
    <p:sldId id="673" r:id="rId31"/>
    <p:sldId id="674" r:id="rId32"/>
    <p:sldId id="676" r:id="rId33"/>
    <p:sldId id="675" r:id="rId34"/>
    <p:sldId id="677" r:id="rId35"/>
    <p:sldId id="682" r:id="rId36"/>
    <p:sldId id="684" r:id="rId37"/>
    <p:sldId id="272" r:id="rId38"/>
    <p:sldId id="686" r:id="rId39"/>
    <p:sldId id="262" r:id="rId40"/>
    <p:sldId id="263" r:id="rId41"/>
    <p:sldId id="687" r:id="rId42"/>
    <p:sldId id="264" r:id="rId43"/>
    <p:sldId id="266" r:id="rId44"/>
    <p:sldId id="639" r:id="rId45"/>
    <p:sldId id="622" r:id="rId46"/>
    <p:sldId id="631" r:id="rId47"/>
    <p:sldId id="634" r:id="rId48"/>
    <p:sldId id="633" r:id="rId49"/>
    <p:sldId id="636" r:id="rId50"/>
    <p:sldId id="638" r:id="rId51"/>
    <p:sldId id="519" r:id="rId52"/>
    <p:sldId id="267" r:id="rId53"/>
    <p:sldId id="268" r:id="rId54"/>
    <p:sldId id="688" r:id="rId55"/>
    <p:sldId id="685" r:id="rId56"/>
    <p:sldId id="524" r:id="rId57"/>
    <p:sldId id="696" r:id="rId58"/>
    <p:sldId id="269" r:id="rId59"/>
    <p:sldId id="518" r:id="rId60"/>
    <p:sldId id="525" r:id="rId61"/>
    <p:sldId id="640" r:id="rId62"/>
    <p:sldId id="641" r:id="rId63"/>
    <p:sldId id="689" r:id="rId64"/>
    <p:sldId id="642" r:id="rId65"/>
    <p:sldId id="643" r:id="rId66"/>
    <p:sldId id="644" r:id="rId67"/>
    <p:sldId id="645" r:id="rId68"/>
    <p:sldId id="690" r:id="rId69"/>
    <p:sldId id="646" r:id="rId70"/>
    <p:sldId id="691" r:id="rId71"/>
    <p:sldId id="647" r:id="rId72"/>
    <p:sldId id="648" r:id="rId73"/>
    <p:sldId id="649" r:id="rId74"/>
    <p:sldId id="697" r:id="rId75"/>
    <p:sldId id="692" r:id="rId76"/>
    <p:sldId id="698" r:id="rId77"/>
    <p:sldId id="650" r:id="rId78"/>
    <p:sldId id="652" r:id="rId79"/>
    <p:sldId id="653" r:id="rId80"/>
    <p:sldId id="654" r:id="rId81"/>
    <p:sldId id="655" r:id="rId82"/>
    <p:sldId id="656" r:id="rId83"/>
    <p:sldId id="657" r:id="rId84"/>
    <p:sldId id="658" r:id="rId85"/>
    <p:sldId id="659" r:id="rId86"/>
    <p:sldId id="660" r:id="rId87"/>
    <p:sldId id="694" r:id="rId88"/>
    <p:sldId id="956" r:id="rId89"/>
    <p:sldId id="957" r:id="rId90"/>
    <p:sldId id="951" r:id="rId91"/>
    <p:sldId id="953" r:id="rId92"/>
    <p:sldId id="952" r:id="rId93"/>
    <p:sldId id="955" r:id="rId94"/>
    <p:sldId id="95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ging in to PowerApp" id="{DE55C9D4-46CD-4301-9AA9-E4CCAD18B39C}">
          <p14:sldIdLst>
            <p14:sldId id="382"/>
          </p14:sldIdLst>
        </p14:section>
        <p14:section name="Introduction" id="{81F54B11-1A2A-4E9D-BD9C-63D4828F4E25}">
          <p14:sldIdLst>
            <p14:sldId id="422"/>
            <p14:sldId id="491"/>
          </p14:sldIdLst>
        </p14:section>
        <p14:section name="Setup Outlook" id="{F197092D-6DA2-4138-93A5-5BB724C687D0}">
          <p14:sldIdLst>
            <p14:sldId id="470"/>
            <p14:sldId id="256"/>
            <p14:sldId id="257"/>
            <p14:sldId id="258"/>
            <p14:sldId id="265"/>
          </p14:sldIdLst>
        </p14:section>
        <p14:section name="Login to PowerAutomate" id="{9A980ECC-C9C1-48F3-8CF3-EE3193C916B0}">
          <p14:sldIdLst>
            <p14:sldId id="683"/>
            <p14:sldId id="259"/>
            <p14:sldId id="260"/>
            <p14:sldId id="261"/>
          </p14:sldIdLst>
        </p14:section>
        <p14:section name="Unicorn Name - First Exercise" id="{EDAF68D5-EB6E-42A4-AC0C-E1F2FFEED722}">
          <p14:sldIdLst>
            <p14:sldId id="661"/>
            <p14:sldId id="662"/>
            <p14:sldId id="668"/>
            <p14:sldId id="664"/>
            <p14:sldId id="665"/>
            <p14:sldId id="666"/>
            <p14:sldId id="667"/>
            <p14:sldId id="670"/>
            <p14:sldId id="669"/>
            <p14:sldId id="671"/>
            <p14:sldId id="678"/>
            <p14:sldId id="672"/>
            <p14:sldId id="679"/>
            <p14:sldId id="680"/>
            <p14:sldId id="673"/>
            <p14:sldId id="674"/>
            <p14:sldId id="676"/>
            <p14:sldId id="675"/>
            <p14:sldId id="677"/>
            <p14:sldId id="682"/>
          </p14:sldIdLst>
        </p14:section>
        <p14:section name="Retrieving Emails" id="{D7681523-6F3A-4D5B-B964-0EE91BB39390}">
          <p14:sldIdLst>
            <p14:sldId id="684"/>
            <p14:sldId id="272"/>
            <p14:sldId id="686"/>
            <p14:sldId id="262"/>
            <p14:sldId id="263"/>
            <p14:sldId id="687"/>
            <p14:sldId id="264"/>
            <p14:sldId id="266"/>
            <p14:sldId id="639"/>
          </p14:sldIdLst>
        </p14:section>
        <p14:section name="Explaining Variables" id="{24A54DAF-E3E3-41DD-AD0C-D0D517882AAE}">
          <p14:sldIdLst>
            <p14:sldId id="622"/>
            <p14:sldId id="631"/>
            <p14:sldId id="634"/>
            <p14:sldId id="633"/>
            <p14:sldId id="636"/>
            <p14:sldId id="638"/>
          </p14:sldIdLst>
        </p14:section>
        <p14:section name="Replying emails" id="{23B44076-BD8B-4916-B9EA-C30F0A8B8EC4}">
          <p14:sldIdLst>
            <p14:sldId id="519"/>
            <p14:sldId id="267"/>
            <p14:sldId id="268"/>
            <p14:sldId id="688"/>
          </p14:sldIdLst>
        </p14:section>
        <p14:section name="Accessing files and attachments" id="{11D1012B-7427-4E39-B3F5-95B607C78663}">
          <p14:sldIdLst>
            <p14:sldId id="685"/>
            <p14:sldId id="524"/>
            <p14:sldId id="696"/>
            <p14:sldId id="269"/>
            <p14:sldId id="518"/>
            <p14:sldId id="525"/>
            <p14:sldId id="640"/>
            <p14:sldId id="641"/>
            <p14:sldId id="689"/>
          </p14:sldIdLst>
        </p14:section>
        <p14:section name="Recording" id="{9B71245C-91EF-44EA-8AC2-D6DF9C759053}">
          <p14:sldIdLst>
            <p14:sldId id="642"/>
            <p14:sldId id="643"/>
            <p14:sldId id="644"/>
            <p14:sldId id="645"/>
            <p14:sldId id="690"/>
            <p14:sldId id="646"/>
            <p14:sldId id="691"/>
            <p14:sldId id="647"/>
            <p14:sldId id="648"/>
            <p14:sldId id="649"/>
            <p14:sldId id="697"/>
            <p14:sldId id="692"/>
            <p14:sldId id="698"/>
            <p14:sldId id="650"/>
            <p14:sldId id="652"/>
            <p14:sldId id="653"/>
            <p14:sldId id="654"/>
            <p14:sldId id="655"/>
            <p14:sldId id="656"/>
            <p14:sldId id="657"/>
            <p14:sldId id="658"/>
            <p14:sldId id="659"/>
            <p14:sldId id="660"/>
            <p14:sldId id="694"/>
            <p14:sldId id="956"/>
            <p14:sldId id="957"/>
            <p14:sldId id="951"/>
            <p14:sldId id="953"/>
            <p14:sldId id="952"/>
            <p14:sldId id="955"/>
            <p14:sldId id="9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4" autoAdjust="0"/>
    <p:restoredTop sz="91901" autoAdjust="0"/>
  </p:normalViewPr>
  <p:slideViewPr>
    <p:cSldViewPr snapToGrid="0">
      <p:cViewPr varScale="1">
        <p:scale>
          <a:sx n="71" d="100"/>
          <a:sy n="71" d="100"/>
        </p:scale>
        <p:origin x="24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1" dirty="0">
              <a:solidFill>
                <a:srgbClr val="C00000"/>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UI Automation &amp; 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1" dirty="0">
              <a:solidFill>
                <a:srgbClr val="C00000"/>
              </a:solidFill>
            </a:rPr>
            <a:t>UI Automation </a:t>
          </a:r>
          <a:r>
            <a:rPr lang="en-SG" sz="2400" b="0" dirty="0">
              <a:solidFill>
                <a:schemeClr val="tx1"/>
              </a:solidFill>
            </a:rPr>
            <a:t>&amp; 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UI Automation &amp; </a:t>
          </a:r>
          <a:r>
            <a:rPr lang="en-SG" sz="2400" b="1" dirty="0">
              <a:solidFill>
                <a:srgbClr val="C00000"/>
              </a:solidFill>
            </a:rPr>
            <a:t>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3B68C3-43CE-4ED9-9983-C94853663E68}" type="doc">
      <dgm:prSet loTypeId="urn:microsoft.com/office/officeart/2005/8/layout/hProcess9" loCatId="process" qsTypeId="urn:microsoft.com/office/officeart/2005/8/quickstyle/simple1" qsCatId="simple" csTypeId="urn:microsoft.com/office/officeart/2005/8/colors/colorful1" csCatId="colorful" phldr="1"/>
      <dgm:spPr/>
    </dgm:pt>
    <dgm:pt modelId="{4BD529D1-036E-473E-AD54-035BA2C032A8}">
      <dgm:prSet phldrT="[Text]"/>
      <dgm:spPr/>
      <dgm:t>
        <a:bodyPr/>
        <a:lstStyle/>
        <a:p>
          <a:r>
            <a:rPr lang="en-US" dirty="0"/>
            <a:t>Retrieve all emails with the &lt;&lt;Manpower Report&gt;&gt; and download attachments</a:t>
          </a:r>
          <a:endParaRPr lang="en-SG" dirty="0"/>
        </a:p>
      </dgm:t>
    </dgm:pt>
    <dgm:pt modelId="{413C38EB-02B2-4537-8F40-9C2E23CAD535}" type="parTrans" cxnId="{396F36F2-590E-4B7A-BA3B-D88582D3457D}">
      <dgm:prSet/>
      <dgm:spPr/>
      <dgm:t>
        <a:bodyPr/>
        <a:lstStyle/>
        <a:p>
          <a:endParaRPr lang="en-SG"/>
        </a:p>
      </dgm:t>
    </dgm:pt>
    <dgm:pt modelId="{9FB52362-D028-4A63-8C27-6B00F21077D3}" type="sibTrans" cxnId="{396F36F2-590E-4B7A-BA3B-D88582D3457D}">
      <dgm:prSet/>
      <dgm:spPr/>
      <dgm:t>
        <a:bodyPr/>
        <a:lstStyle/>
        <a:p>
          <a:endParaRPr lang="en-SG"/>
        </a:p>
      </dgm:t>
    </dgm:pt>
    <dgm:pt modelId="{99830639-A6B2-4382-A16D-8C0A071476B6}">
      <dgm:prSet phldrT="[Text]"/>
      <dgm:spPr/>
      <dgm:t>
        <a:bodyPr/>
        <a:lstStyle/>
        <a:p>
          <a:r>
            <a:rPr lang="en-US" dirty="0"/>
            <a:t>Read excel files and add to google form</a:t>
          </a:r>
          <a:endParaRPr lang="en-SG" dirty="0"/>
        </a:p>
      </dgm:t>
    </dgm:pt>
    <dgm:pt modelId="{07DAAA32-42F9-45C1-AE9D-9CC56F841707}" type="parTrans" cxnId="{8854621D-8DF5-4F18-848B-17E77E4B114C}">
      <dgm:prSet/>
      <dgm:spPr/>
      <dgm:t>
        <a:bodyPr/>
        <a:lstStyle/>
        <a:p>
          <a:endParaRPr lang="en-SG"/>
        </a:p>
      </dgm:t>
    </dgm:pt>
    <dgm:pt modelId="{2C507697-663B-4814-874A-23364E21843A}" type="sibTrans" cxnId="{8854621D-8DF5-4F18-848B-17E77E4B114C}">
      <dgm:prSet/>
      <dgm:spPr/>
      <dgm:t>
        <a:bodyPr/>
        <a:lstStyle/>
        <a:p>
          <a:endParaRPr lang="en-SG"/>
        </a:p>
      </dgm:t>
    </dgm:pt>
    <dgm:pt modelId="{1A2D8A27-B673-45E1-8B2D-CAD949D44AAD}">
      <dgm:prSet phldrT="[Text]"/>
      <dgm:spPr/>
      <dgm:t>
        <a:bodyPr/>
        <a:lstStyle/>
        <a:p>
          <a:r>
            <a:rPr lang="en-US"/>
            <a:t>Reply to emails</a:t>
          </a:r>
          <a:endParaRPr lang="en-SG" dirty="0"/>
        </a:p>
      </dgm:t>
    </dgm:pt>
    <dgm:pt modelId="{DC7EF0BE-6FF8-405F-B3F5-2BE183AF6DAD}" type="parTrans" cxnId="{D6D7339D-5DD3-4C32-8BD0-2F723AC404F0}">
      <dgm:prSet/>
      <dgm:spPr/>
      <dgm:t>
        <a:bodyPr/>
        <a:lstStyle/>
        <a:p>
          <a:endParaRPr lang="en-SG"/>
        </a:p>
      </dgm:t>
    </dgm:pt>
    <dgm:pt modelId="{E5875936-E2FA-4C12-AD6B-6C0CC0FC28A8}" type="sibTrans" cxnId="{D6D7339D-5DD3-4C32-8BD0-2F723AC404F0}">
      <dgm:prSet/>
      <dgm:spPr/>
      <dgm:t>
        <a:bodyPr/>
        <a:lstStyle/>
        <a:p>
          <a:endParaRPr lang="en-SG"/>
        </a:p>
      </dgm:t>
    </dgm:pt>
    <dgm:pt modelId="{E2BDBE83-81A7-40D0-B3BB-D373350E46C0}" type="pres">
      <dgm:prSet presAssocID="{D33B68C3-43CE-4ED9-9983-C94853663E68}" presName="CompostProcess" presStyleCnt="0">
        <dgm:presLayoutVars>
          <dgm:dir/>
          <dgm:resizeHandles val="exact"/>
        </dgm:presLayoutVars>
      </dgm:prSet>
      <dgm:spPr/>
    </dgm:pt>
    <dgm:pt modelId="{DED16505-87A3-47E3-A354-D6DEE78154CC}" type="pres">
      <dgm:prSet presAssocID="{D33B68C3-43CE-4ED9-9983-C94853663E68}" presName="arrow" presStyleLbl="bgShp" presStyleIdx="0" presStyleCnt="1"/>
      <dgm:spPr/>
    </dgm:pt>
    <dgm:pt modelId="{35A4FED5-BD3A-4676-BC84-56B8C6303B76}" type="pres">
      <dgm:prSet presAssocID="{D33B68C3-43CE-4ED9-9983-C94853663E68}" presName="linearProcess" presStyleCnt="0"/>
      <dgm:spPr/>
    </dgm:pt>
    <dgm:pt modelId="{CC7E9E24-41FF-4D32-814F-AE34630990BF}" type="pres">
      <dgm:prSet presAssocID="{4BD529D1-036E-473E-AD54-035BA2C032A8}" presName="textNode" presStyleLbl="node1" presStyleIdx="0" presStyleCnt="3">
        <dgm:presLayoutVars>
          <dgm:bulletEnabled val="1"/>
        </dgm:presLayoutVars>
      </dgm:prSet>
      <dgm:spPr/>
    </dgm:pt>
    <dgm:pt modelId="{57C76DF4-BBED-4102-A3D6-B552837FA927}" type="pres">
      <dgm:prSet presAssocID="{9FB52362-D028-4A63-8C27-6B00F21077D3}" presName="sibTrans" presStyleCnt="0"/>
      <dgm:spPr/>
    </dgm:pt>
    <dgm:pt modelId="{7D4E41C6-B33F-480F-A7B1-394B3E0E5A6C}" type="pres">
      <dgm:prSet presAssocID="{1A2D8A27-B673-45E1-8B2D-CAD949D44AAD}" presName="textNode" presStyleLbl="node1" presStyleIdx="1" presStyleCnt="3">
        <dgm:presLayoutVars>
          <dgm:bulletEnabled val="1"/>
        </dgm:presLayoutVars>
      </dgm:prSet>
      <dgm:spPr/>
    </dgm:pt>
    <dgm:pt modelId="{09E7C197-EAB9-44D2-BD9B-E9453CBD522F}" type="pres">
      <dgm:prSet presAssocID="{E5875936-E2FA-4C12-AD6B-6C0CC0FC28A8}" presName="sibTrans" presStyleCnt="0"/>
      <dgm:spPr/>
    </dgm:pt>
    <dgm:pt modelId="{762352AF-97E5-4386-936B-8DC32778CFCC}" type="pres">
      <dgm:prSet presAssocID="{99830639-A6B2-4382-A16D-8C0A071476B6}" presName="textNode" presStyleLbl="node1" presStyleIdx="2" presStyleCnt="3">
        <dgm:presLayoutVars>
          <dgm:bulletEnabled val="1"/>
        </dgm:presLayoutVars>
      </dgm:prSet>
      <dgm:spPr/>
    </dgm:pt>
  </dgm:ptLst>
  <dgm:cxnLst>
    <dgm:cxn modelId="{8854621D-8DF5-4F18-848B-17E77E4B114C}" srcId="{D33B68C3-43CE-4ED9-9983-C94853663E68}" destId="{99830639-A6B2-4382-A16D-8C0A071476B6}" srcOrd="2" destOrd="0" parTransId="{07DAAA32-42F9-45C1-AE9D-9CC56F841707}" sibTransId="{2C507697-663B-4814-874A-23364E21843A}"/>
    <dgm:cxn modelId="{45FB233F-5263-4E8A-B247-1E0BD2E823F0}" type="presOf" srcId="{1A2D8A27-B673-45E1-8B2D-CAD949D44AAD}" destId="{7D4E41C6-B33F-480F-A7B1-394B3E0E5A6C}" srcOrd="0" destOrd="0" presId="urn:microsoft.com/office/officeart/2005/8/layout/hProcess9"/>
    <dgm:cxn modelId="{E592A467-ABA4-4852-9C56-90E79CD52C9E}" type="presOf" srcId="{99830639-A6B2-4382-A16D-8C0A071476B6}" destId="{762352AF-97E5-4386-936B-8DC32778CFCC}" srcOrd="0" destOrd="0" presId="urn:microsoft.com/office/officeart/2005/8/layout/hProcess9"/>
    <dgm:cxn modelId="{D08E7D87-E2D4-4433-ACB7-EB6C6F14499C}" type="presOf" srcId="{D33B68C3-43CE-4ED9-9983-C94853663E68}" destId="{E2BDBE83-81A7-40D0-B3BB-D373350E46C0}" srcOrd="0" destOrd="0" presId="urn:microsoft.com/office/officeart/2005/8/layout/hProcess9"/>
    <dgm:cxn modelId="{D6D7339D-5DD3-4C32-8BD0-2F723AC404F0}" srcId="{D33B68C3-43CE-4ED9-9983-C94853663E68}" destId="{1A2D8A27-B673-45E1-8B2D-CAD949D44AAD}" srcOrd="1" destOrd="0" parTransId="{DC7EF0BE-6FF8-405F-B3F5-2BE183AF6DAD}" sibTransId="{E5875936-E2FA-4C12-AD6B-6C0CC0FC28A8}"/>
    <dgm:cxn modelId="{7B096CAF-34D4-4D93-8D7F-4BE45DDA423A}" type="presOf" srcId="{4BD529D1-036E-473E-AD54-035BA2C032A8}" destId="{CC7E9E24-41FF-4D32-814F-AE34630990BF}" srcOrd="0" destOrd="0" presId="urn:microsoft.com/office/officeart/2005/8/layout/hProcess9"/>
    <dgm:cxn modelId="{396F36F2-590E-4B7A-BA3B-D88582D3457D}" srcId="{D33B68C3-43CE-4ED9-9983-C94853663E68}" destId="{4BD529D1-036E-473E-AD54-035BA2C032A8}" srcOrd="0" destOrd="0" parTransId="{413C38EB-02B2-4537-8F40-9C2E23CAD535}" sibTransId="{9FB52362-D028-4A63-8C27-6B00F21077D3}"/>
    <dgm:cxn modelId="{4C231814-6A32-455A-A91B-BD05F90A4D80}" type="presParOf" srcId="{E2BDBE83-81A7-40D0-B3BB-D373350E46C0}" destId="{DED16505-87A3-47E3-A354-D6DEE78154CC}" srcOrd="0" destOrd="0" presId="urn:microsoft.com/office/officeart/2005/8/layout/hProcess9"/>
    <dgm:cxn modelId="{6634F704-9834-4A69-AD32-5B08FF543F17}" type="presParOf" srcId="{E2BDBE83-81A7-40D0-B3BB-D373350E46C0}" destId="{35A4FED5-BD3A-4676-BC84-56B8C6303B76}" srcOrd="1" destOrd="0" presId="urn:microsoft.com/office/officeart/2005/8/layout/hProcess9"/>
    <dgm:cxn modelId="{CC2CAA7E-3AAD-4523-B716-AB4CCB10DF19}" type="presParOf" srcId="{35A4FED5-BD3A-4676-BC84-56B8C6303B76}" destId="{CC7E9E24-41FF-4D32-814F-AE34630990BF}" srcOrd="0" destOrd="0" presId="urn:microsoft.com/office/officeart/2005/8/layout/hProcess9"/>
    <dgm:cxn modelId="{6BD0F71F-DC6E-48D9-945B-42E2C3B998A3}" type="presParOf" srcId="{35A4FED5-BD3A-4676-BC84-56B8C6303B76}" destId="{57C76DF4-BBED-4102-A3D6-B552837FA927}" srcOrd="1" destOrd="0" presId="urn:microsoft.com/office/officeart/2005/8/layout/hProcess9"/>
    <dgm:cxn modelId="{E16C186E-BF77-45B3-97D5-621BE68E4A94}" type="presParOf" srcId="{35A4FED5-BD3A-4676-BC84-56B8C6303B76}" destId="{7D4E41C6-B33F-480F-A7B1-394B3E0E5A6C}" srcOrd="2" destOrd="0" presId="urn:microsoft.com/office/officeart/2005/8/layout/hProcess9"/>
    <dgm:cxn modelId="{F25EC395-4258-4E7B-B68F-A2A3A9F08AC3}" type="presParOf" srcId="{35A4FED5-BD3A-4676-BC84-56B8C6303B76}" destId="{09E7C197-EAB9-44D2-BD9B-E9453CBD522F}" srcOrd="3" destOrd="0" presId="urn:microsoft.com/office/officeart/2005/8/layout/hProcess9"/>
    <dgm:cxn modelId="{D60A856A-EE31-4F29-8C82-EE3CAAFDF51E}" type="presParOf" srcId="{35A4FED5-BD3A-4676-BC84-56B8C6303B76}" destId="{762352AF-97E5-4386-936B-8DC32778CFC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3B68C3-43CE-4ED9-9983-C94853663E68}" type="doc">
      <dgm:prSet loTypeId="urn:microsoft.com/office/officeart/2005/8/layout/hProcess9" loCatId="process" qsTypeId="urn:microsoft.com/office/officeart/2005/8/quickstyle/simple1" qsCatId="simple" csTypeId="urn:microsoft.com/office/officeart/2005/8/colors/colorful1" csCatId="colorful" phldr="1"/>
      <dgm:spPr/>
    </dgm:pt>
    <dgm:pt modelId="{4BD529D1-036E-473E-AD54-035BA2C032A8}">
      <dgm:prSet phldrT="[Text]"/>
      <dgm:spPr/>
      <dgm:t>
        <a:bodyPr/>
        <a:lstStyle/>
        <a:p>
          <a:r>
            <a:rPr lang="en-US" dirty="0"/>
            <a:t>Retrieve all emails with the &lt;&lt;Manpower Report&gt;&gt; and download attachments</a:t>
          </a:r>
          <a:endParaRPr lang="en-SG" dirty="0"/>
        </a:p>
      </dgm:t>
    </dgm:pt>
    <dgm:pt modelId="{413C38EB-02B2-4537-8F40-9C2E23CAD535}" type="parTrans" cxnId="{396F36F2-590E-4B7A-BA3B-D88582D3457D}">
      <dgm:prSet/>
      <dgm:spPr/>
      <dgm:t>
        <a:bodyPr/>
        <a:lstStyle/>
        <a:p>
          <a:endParaRPr lang="en-SG"/>
        </a:p>
      </dgm:t>
    </dgm:pt>
    <dgm:pt modelId="{9FB52362-D028-4A63-8C27-6B00F21077D3}" type="sibTrans" cxnId="{396F36F2-590E-4B7A-BA3B-D88582D3457D}">
      <dgm:prSet/>
      <dgm:spPr/>
      <dgm:t>
        <a:bodyPr/>
        <a:lstStyle/>
        <a:p>
          <a:endParaRPr lang="en-SG"/>
        </a:p>
      </dgm:t>
    </dgm:pt>
    <dgm:pt modelId="{99830639-A6B2-4382-A16D-8C0A071476B6}">
      <dgm:prSet phldrT="[Text]"/>
      <dgm:spPr/>
      <dgm:t>
        <a:bodyPr/>
        <a:lstStyle/>
        <a:p>
          <a:r>
            <a:rPr lang="en-US" dirty="0"/>
            <a:t>Read excel files and add to google form</a:t>
          </a:r>
          <a:endParaRPr lang="en-SG" dirty="0"/>
        </a:p>
      </dgm:t>
    </dgm:pt>
    <dgm:pt modelId="{07DAAA32-42F9-45C1-AE9D-9CC56F841707}" type="parTrans" cxnId="{8854621D-8DF5-4F18-848B-17E77E4B114C}">
      <dgm:prSet/>
      <dgm:spPr/>
      <dgm:t>
        <a:bodyPr/>
        <a:lstStyle/>
        <a:p>
          <a:endParaRPr lang="en-SG"/>
        </a:p>
      </dgm:t>
    </dgm:pt>
    <dgm:pt modelId="{2C507697-663B-4814-874A-23364E21843A}" type="sibTrans" cxnId="{8854621D-8DF5-4F18-848B-17E77E4B114C}">
      <dgm:prSet/>
      <dgm:spPr/>
      <dgm:t>
        <a:bodyPr/>
        <a:lstStyle/>
        <a:p>
          <a:endParaRPr lang="en-SG"/>
        </a:p>
      </dgm:t>
    </dgm:pt>
    <dgm:pt modelId="{1A2D8A27-B673-45E1-8B2D-CAD949D44AAD}">
      <dgm:prSet phldrT="[Text]"/>
      <dgm:spPr/>
      <dgm:t>
        <a:bodyPr/>
        <a:lstStyle/>
        <a:p>
          <a:r>
            <a:rPr lang="en-US"/>
            <a:t>Reply to emails</a:t>
          </a:r>
          <a:endParaRPr lang="en-SG" dirty="0"/>
        </a:p>
      </dgm:t>
    </dgm:pt>
    <dgm:pt modelId="{DC7EF0BE-6FF8-405F-B3F5-2BE183AF6DAD}" type="parTrans" cxnId="{D6D7339D-5DD3-4C32-8BD0-2F723AC404F0}">
      <dgm:prSet/>
      <dgm:spPr/>
      <dgm:t>
        <a:bodyPr/>
        <a:lstStyle/>
        <a:p>
          <a:endParaRPr lang="en-SG"/>
        </a:p>
      </dgm:t>
    </dgm:pt>
    <dgm:pt modelId="{E5875936-E2FA-4C12-AD6B-6C0CC0FC28A8}" type="sibTrans" cxnId="{D6D7339D-5DD3-4C32-8BD0-2F723AC404F0}">
      <dgm:prSet/>
      <dgm:spPr/>
      <dgm:t>
        <a:bodyPr/>
        <a:lstStyle/>
        <a:p>
          <a:endParaRPr lang="en-SG"/>
        </a:p>
      </dgm:t>
    </dgm:pt>
    <dgm:pt modelId="{E2BDBE83-81A7-40D0-B3BB-D373350E46C0}" type="pres">
      <dgm:prSet presAssocID="{D33B68C3-43CE-4ED9-9983-C94853663E68}" presName="CompostProcess" presStyleCnt="0">
        <dgm:presLayoutVars>
          <dgm:dir/>
          <dgm:resizeHandles val="exact"/>
        </dgm:presLayoutVars>
      </dgm:prSet>
      <dgm:spPr/>
    </dgm:pt>
    <dgm:pt modelId="{DED16505-87A3-47E3-A354-D6DEE78154CC}" type="pres">
      <dgm:prSet presAssocID="{D33B68C3-43CE-4ED9-9983-C94853663E68}" presName="arrow" presStyleLbl="bgShp" presStyleIdx="0" presStyleCnt="1"/>
      <dgm:spPr/>
    </dgm:pt>
    <dgm:pt modelId="{35A4FED5-BD3A-4676-BC84-56B8C6303B76}" type="pres">
      <dgm:prSet presAssocID="{D33B68C3-43CE-4ED9-9983-C94853663E68}" presName="linearProcess" presStyleCnt="0"/>
      <dgm:spPr/>
    </dgm:pt>
    <dgm:pt modelId="{CC7E9E24-41FF-4D32-814F-AE34630990BF}" type="pres">
      <dgm:prSet presAssocID="{4BD529D1-036E-473E-AD54-035BA2C032A8}" presName="textNode" presStyleLbl="node1" presStyleIdx="0" presStyleCnt="3">
        <dgm:presLayoutVars>
          <dgm:bulletEnabled val="1"/>
        </dgm:presLayoutVars>
      </dgm:prSet>
      <dgm:spPr/>
    </dgm:pt>
    <dgm:pt modelId="{57C76DF4-BBED-4102-A3D6-B552837FA927}" type="pres">
      <dgm:prSet presAssocID="{9FB52362-D028-4A63-8C27-6B00F21077D3}" presName="sibTrans" presStyleCnt="0"/>
      <dgm:spPr/>
    </dgm:pt>
    <dgm:pt modelId="{7D4E41C6-B33F-480F-A7B1-394B3E0E5A6C}" type="pres">
      <dgm:prSet presAssocID="{1A2D8A27-B673-45E1-8B2D-CAD949D44AAD}" presName="textNode" presStyleLbl="node1" presStyleIdx="1" presStyleCnt="3">
        <dgm:presLayoutVars>
          <dgm:bulletEnabled val="1"/>
        </dgm:presLayoutVars>
      </dgm:prSet>
      <dgm:spPr/>
    </dgm:pt>
    <dgm:pt modelId="{09E7C197-EAB9-44D2-BD9B-E9453CBD522F}" type="pres">
      <dgm:prSet presAssocID="{E5875936-E2FA-4C12-AD6B-6C0CC0FC28A8}" presName="sibTrans" presStyleCnt="0"/>
      <dgm:spPr/>
    </dgm:pt>
    <dgm:pt modelId="{762352AF-97E5-4386-936B-8DC32778CFCC}" type="pres">
      <dgm:prSet presAssocID="{99830639-A6B2-4382-A16D-8C0A071476B6}" presName="textNode" presStyleLbl="node1" presStyleIdx="2" presStyleCnt="3">
        <dgm:presLayoutVars>
          <dgm:bulletEnabled val="1"/>
        </dgm:presLayoutVars>
      </dgm:prSet>
      <dgm:spPr/>
    </dgm:pt>
  </dgm:ptLst>
  <dgm:cxnLst>
    <dgm:cxn modelId="{8854621D-8DF5-4F18-848B-17E77E4B114C}" srcId="{D33B68C3-43CE-4ED9-9983-C94853663E68}" destId="{99830639-A6B2-4382-A16D-8C0A071476B6}" srcOrd="2" destOrd="0" parTransId="{07DAAA32-42F9-45C1-AE9D-9CC56F841707}" sibTransId="{2C507697-663B-4814-874A-23364E21843A}"/>
    <dgm:cxn modelId="{45FB233F-5263-4E8A-B247-1E0BD2E823F0}" type="presOf" srcId="{1A2D8A27-B673-45E1-8B2D-CAD949D44AAD}" destId="{7D4E41C6-B33F-480F-A7B1-394B3E0E5A6C}" srcOrd="0" destOrd="0" presId="urn:microsoft.com/office/officeart/2005/8/layout/hProcess9"/>
    <dgm:cxn modelId="{E592A467-ABA4-4852-9C56-90E79CD52C9E}" type="presOf" srcId="{99830639-A6B2-4382-A16D-8C0A071476B6}" destId="{762352AF-97E5-4386-936B-8DC32778CFCC}" srcOrd="0" destOrd="0" presId="urn:microsoft.com/office/officeart/2005/8/layout/hProcess9"/>
    <dgm:cxn modelId="{D08E7D87-E2D4-4433-ACB7-EB6C6F14499C}" type="presOf" srcId="{D33B68C3-43CE-4ED9-9983-C94853663E68}" destId="{E2BDBE83-81A7-40D0-B3BB-D373350E46C0}" srcOrd="0" destOrd="0" presId="urn:microsoft.com/office/officeart/2005/8/layout/hProcess9"/>
    <dgm:cxn modelId="{D6D7339D-5DD3-4C32-8BD0-2F723AC404F0}" srcId="{D33B68C3-43CE-4ED9-9983-C94853663E68}" destId="{1A2D8A27-B673-45E1-8B2D-CAD949D44AAD}" srcOrd="1" destOrd="0" parTransId="{DC7EF0BE-6FF8-405F-B3F5-2BE183AF6DAD}" sibTransId="{E5875936-E2FA-4C12-AD6B-6C0CC0FC28A8}"/>
    <dgm:cxn modelId="{7B096CAF-34D4-4D93-8D7F-4BE45DDA423A}" type="presOf" srcId="{4BD529D1-036E-473E-AD54-035BA2C032A8}" destId="{CC7E9E24-41FF-4D32-814F-AE34630990BF}" srcOrd="0" destOrd="0" presId="urn:microsoft.com/office/officeart/2005/8/layout/hProcess9"/>
    <dgm:cxn modelId="{396F36F2-590E-4B7A-BA3B-D88582D3457D}" srcId="{D33B68C3-43CE-4ED9-9983-C94853663E68}" destId="{4BD529D1-036E-473E-AD54-035BA2C032A8}" srcOrd="0" destOrd="0" parTransId="{413C38EB-02B2-4537-8F40-9C2E23CAD535}" sibTransId="{9FB52362-D028-4A63-8C27-6B00F21077D3}"/>
    <dgm:cxn modelId="{4C231814-6A32-455A-A91B-BD05F90A4D80}" type="presParOf" srcId="{E2BDBE83-81A7-40D0-B3BB-D373350E46C0}" destId="{DED16505-87A3-47E3-A354-D6DEE78154CC}" srcOrd="0" destOrd="0" presId="urn:microsoft.com/office/officeart/2005/8/layout/hProcess9"/>
    <dgm:cxn modelId="{6634F704-9834-4A69-AD32-5B08FF543F17}" type="presParOf" srcId="{E2BDBE83-81A7-40D0-B3BB-D373350E46C0}" destId="{35A4FED5-BD3A-4676-BC84-56B8C6303B76}" srcOrd="1" destOrd="0" presId="urn:microsoft.com/office/officeart/2005/8/layout/hProcess9"/>
    <dgm:cxn modelId="{CC2CAA7E-3AAD-4523-B716-AB4CCB10DF19}" type="presParOf" srcId="{35A4FED5-BD3A-4676-BC84-56B8C6303B76}" destId="{CC7E9E24-41FF-4D32-814F-AE34630990BF}" srcOrd="0" destOrd="0" presId="urn:microsoft.com/office/officeart/2005/8/layout/hProcess9"/>
    <dgm:cxn modelId="{6BD0F71F-DC6E-48D9-945B-42E2C3B998A3}" type="presParOf" srcId="{35A4FED5-BD3A-4676-BC84-56B8C6303B76}" destId="{57C76DF4-BBED-4102-A3D6-B552837FA927}" srcOrd="1" destOrd="0" presId="urn:microsoft.com/office/officeart/2005/8/layout/hProcess9"/>
    <dgm:cxn modelId="{E16C186E-BF77-45B3-97D5-621BE68E4A94}" type="presParOf" srcId="{35A4FED5-BD3A-4676-BC84-56B8C6303B76}" destId="{7D4E41C6-B33F-480F-A7B1-394B3E0E5A6C}" srcOrd="2" destOrd="0" presId="urn:microsoft.com/office/officeart/2005/8/layout/hProcess9"/>
    <dgm:cxn modelId="{F25EC395-4258-4E7B-B68F-A2A3A9F08AC3}" type="presParOf" srcId="{35A4FED5-BD3A-4676-BC84-56B8C6303B76}" destId="{09E7C197-EAB9-44D2-BD9B-E9453CBD522F}" srcOrd="3" destOrd="0" presId="urn:microsoft.com/office/officeart/2005/8/layout/hProcess9"/>
    <dgm:cxn modelId="{D60A856A-EE31-4F29-8C82-EE3CAAFDF51E}" type="presParOf" srcId="{35A4FED5-BD3A-4676-BC84-56B8C6303B76}" destId="{762352AF-97E5-4386-936B-8DC32778CFC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UI Automation &amp; 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1" dirty="0">
              <a:solidFill>
                <a:srgbClr val="C00000"/>
              </a:solidFill>
            </a:rPr>
            <a:t>Data Entry Automation</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0" dirty="0">
              <a:solidFill>
                <a:schemeClr val="tx1"/>
              </a:solidFill>
            </a:rPr>
            <a:t>Data Extraction from </a:t>
          </a:r>
          <a:r>
            <a:rPr lang="en-SG" sz="2400" b="0" dirty="0" err="1">
              <a:solidFill>
                <a:schemeClr val="tx1"/>
              </a:solidFill>
            </a:rPr>
            <a:t>FormSG</a:t>
          </a:r>
          <a:r>
            <a:rPr lang="en-SG" sz="2400" b="0" dirty="0">
              <a:solidFill>
                <a:schemeClr val="tx1"/>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3B68C3-43CE-4ED9-9983-C94853663E68}" type="doc">
      <dgm:prSet loTypeId="urn:microsoft.com/office/officeart/2005/8/layout/hProcess9" loCatId="process" qsTypeId="urn:microsoft.com/office/officeart/2005/8/quickstyle/simple1" qsCatId="simple" csTypeId="urn:microsoft.com/office/officeart/2005/8/colors/colorful1" csCatId="colorful" phldr="1"/>
      <dgm:spPr/>
    </dgm:pt>
    <dgm:pt modelId="{4BD529D1-036E-473E-AD54-035BA2C032A8}">
      <dgm:prSet phldrT="[Text]"/>
      <dgm:spPr/>
      <dgm:t>
        <a:bodyPr/>
        <a:lstStyle/>
        <a:p>
          <a:r>
            <a:rPr lang="en-US" dirty="0"/>
            <a:t>Retrieve all emails with the &lt;&lt;Manpower Report&gt;&gt; and download attachments</a:t>
          </a:r>
          <a:endParaRPr lang="en-SG" dirty="0"/>
        </a:p>
      </dgm:t>
    </dgm:pt>
    <dgm:pt modelId="{413C38EB-02B2-4537-8F40-9C2E23CAD535}" type="parTrans" cxnId="{396F36F2-590E-4B7A-BA3B-D88582D3457D}">
      <dgm:prSet/>
      <dgm:spPr/>
      <dgm:t>
        <a:bodyPr/>
        <a:lstStyle/>
        <a:p>
          <a:endParaRPr lang="en-SG"/>
        </a:p>
      </dgm:t>
    </dgm:pt>
    <dgm:pt modelId="{9FB52362-D028-4A63-8C27-6B00F21077D3}" type="sibTrans" cxnId="{396F36F2-590E-4B7A-BA3B-D88582D3457D}">
      <dgm:prSet/>
      <dgm:spPr/>
      <dgm:t>
        <a:bodyPr/>
        <a:lstStyle/>
        <a:p>
          <a:endParaRPr lang="en-SG"/>
        </a:p>
      </dgm:t>
    </dgm:pt>
    <dgm:pt modelId="{99830639-A6B2-4382-A16D-8C0A071476B6}">
      <dgm:prSet phldrT="[Text]"/>
      <dgm:spPr/>
      <dgm:t>
        <a:bodyPr/>
        <a:lstStyle/>
        <a:p>
          <a:r>
            <a:rPr lang="en-US" dirty="0"/>
            <a:t>Read excel files and add to google form</a:t>
          </a:r>
          <a:endParaRPr lang="en-SG" dirty="0"/>
        </a:p>
      </dgm:t>
    </dgm:pt>
    <dgm:pt modelId="{07DAAA32-42F9-45C1-AE9D-9CC56F841707}" type="parTrans" cxnId="{8854621D-8DF5-4F18-848B-17E77E4B114C}">
      <dgm:prSet/>
      <dgm:spPr/>
      <dgm:t>
        <a:bodyPr/>
        <a:lstStyle/>
        <a:p>
          <a:endParaRPr lang="en-SG"/>
        </a:p>
      </dgm:t>
    </dgm:pt>
    <dgm:pt modelId="{2C507697-663B-4814-874A-23364E21843A}" type="sibTrans" cxnId="{8854621D-8DF5-4F18-848B-17E77E4B114C}">
      <dgm:prSet/>
      <dgm:spPr/>
      <dgm:t>
        <a:bodyPr/>
        <a:lstStyle/>
        <a:p>
          <a:endParaRPr lang="en-SG"/>
        </a:p>
      </dgm:t>
    </dgm:pt>
    <dgm:pt modelId="{1A2D8A27-B673-45E1-8B2D-CAD949D44AAD}">
      <dgm:prSet phldrT="[Text]"/>
      <dgm:spPr/>
      <dgm:t>
        <a:bodyPr/>
        <a:lstStyle/>
        <a:p>
          <a:r>
            <a:rPr lang="en-US"/>
            <a:t>Reply to emails</a:t>
          </a:r>
          <a:endParaRPr lang="en-SG" dirty="0"/>
        </a:p>
      </dgm:t>
    </dgm:pt>
    <dgm:pt modelId="{DC7EF0BE-6FF8-405F-B3F5-2BE183AF6DAD}" type="parTrans" cxnId="{D6D7339D-5DD3-4C32-8BD0-2F723AC404F0}">
      <dgm:prSet/>
      <dgm:spPr/>
      <dgm:t>
        <a:bodyPr/>
        <a:lstStyle/>
        <a:p>
          <a:endParaRPr lang="en-SG"/>
        </a:p>
      </dgm:t>
    </dgm:pt>
    <dgm:pt modelId="{E5875936-E2FA-4C12-AD6B-6C0CC0FC28A8}" type="sibTrans" cxnId="{D6D7339D-5DD3-4C32-8BD0-2F723AC404F0}">
      <dgm:prSet/>
      <dgm:spPr/>
      <dgm:t>
        <a:bodyPr/>
        <a:lstStyle/>
        <a:p>
          <a:endParaRPr lang="en-SG"/>
        </a:p>
      </dgm:t>
    </dgm:pt>
    <dgm:pt modelId="{E2BDBE83-81A7-40D0-B3BB-D373350E46C0}" type="pres">
      <dgm:prSet presAssocID="{D33B68C3-43CE-4ED9-9983-C94853663E68}" presName="CompostProcess" presStyleCnt="0">
        <dgm:presLayoutVars>
          <dgm:dir/>
          <dgm:resizeHandles val="exact"/>
        </dgm:presLayoutVars>
      </dgm:prSet>
      <dgm:spPr/>
    </dgm:pt>
    <dgm:pt modelId="{DED16505-87A3-47E3-A354-D6DEE78154CC}" type="pres">
      <dgm:prSet presAssocID="{D33B68C3-43CE-4ED9-9983-C94853663E68}" presName="arrow" presStyleLbl="bgShp" presStyleIdx="0" presStyleCnt="1"/>
      <dgm:spPr/>
    </dgm:pt>
    <dgm:pt modelId="{35A4FED5-BD3A-4676-BC84-56B8C6303B76}" type="pres">
      <dgm:prSet presAssocID="{D33B68C3-43CE-4ED9-9983-C94853663E68}" presName="linearProcess" presStyleCnt="0"/>
      <dgm:spPr/>
    </dgm:pt>
    <dgm:pt modelId="{CC7E9E24-41FF-4D32-814F-AE34630990BF}" type="pres">
      <dgm:prSet presAssocID="{4BD529D1-036E-473E-AD54-035BA2C032A8}" presName="textNode" presStyleLbl="node1" presStyleIdx="0" presStyleCnt="3">
        <dgm:presLayoutVars>
          <dgm:bulletEnabled val="1"/>
        </dgm:presLayoutVars>
      </dgm:prSet>
      <dgm:spPr/>
    </dgm:pt>
    <dgm:pt modelId="{57C76DF4-BBED-4102-A3D6-B552837FA927}" type="pres">
      <dgm:prSet presAssocID="{9FB52362-D028-4A63-8C27-6B00F21077D3}" presName="sibTrans" presStyleCnt="0"/>
      <dgm:spPr/>
    </dgm:pt>
    <dgm:pt modelId="{7D4E41C6-B33F-480F-A7B1-394B3E0E5A6C}" type="pres">
      <dgm:prSet presAssocID="{1A2D8A27-B673-45E1-8B2D-CAD949D44AAD}" presName="textNode" presStyleLbl="node1" presStyleIdx="1" presStyleCnt="3">
        <dgm:presLayoutVars>
          <dgm:bulletEnabled val="1"/>
        </dgm:presLayoutVars>
      </dgm:prSet>
      <dgm:spPr/>
    </dgm:pt>
    <dgm:pt modelId="{09E7C197-EAB9-44D2-BD9B-E9453CBD522F}" type="pres">
      <dgm:prSet presAssocID="{E5875936-E2FA-4C12-AD6B-6C0CC0FC28A8}" presName="sibTrans" presStyleCnt="0"/>
      <dgm:spPr/>
    </dgm:pt>
    <dgm:pt modelId="{762352AF-97E5-4386-936B-8DC32778CFCC}" type="pres">
      <dgm:prSet presAssocID="{99830639-A6B2-4382-A16D-8C0A071476B6}" presName="textNode" presStyleLbl="node1" presStyleIdx="2" presStyleCnt="3">
        <dgm:presLayoutVars>
          <dgm:bulletEnabled val="1"/>
        </dgm:presLayoutVars>
      </dgm:prSet>
      <dgm:spPr/>
    </dgm:pt>
  </dgm:ptLst>
  <dgm:cxnLst>
    <dgm:cxn modelId="{8854621D-8DF5-4F18-848B-17E77E4B114C}" srcId="{D33B68C3-43CE-4ED9-9983-C94853663E68}" destId="{99830639-A6B2-4382-A16D-8C0A071476B6}" srcOrd="2" destOrd="0" parTransId="{07DAAA32-42F9-45C1-AE9D-9CC56F841707}" sibTransId="{2C507697-663B-4814-874A-23364E21843A}"/>
    <dgm:cxn modelId="{45FB233F-5263-4E8A-B247-1E0BD2E823F0}" type="presOf" srcId="{1A2D8A27-B673-45E1-8B2D-CAD949D44AAD}" destId="{7D4E41C6-B33F-480F-A7B1-394B3E0E5A6C}" srcOrd="0" destOrd="0" presId="urn:microsoft.com/office/officeart/2005/8/layout/hProcess9"/>
    <dgm:cxn modelId="{E592A467-ABA4-4852-9C56-90E79CD52C9E}" type="presOf" srcId="{99830639-A6B2-4382-A16D-8C0A071476B6}" destId="{762352AF-97E5-4386-936B-8DC32778CFCC}" srcOrd="0" destOrd="0" presId="urn:microsoft.com/office/officeart/2005/8/layout/hProcess9"/>
    <dgm:cxn modelId="{D08E7D87-E2D4-4433-ACB7-EB6C6F14499C}" type="presOf" srcId="{D33B68C3-43CE-4ED9-9983-C94853663E68}" destId="{E2BDBE83-81A7-40D0-B3BB-D373350E46C0}" srcOrd="0" destOrd="0" presId="urn:microsoft.com/office/officeart/2005/8/layout/hProcess9"/>
    <dgm:cxn modelId="{D6D7339D-5DD3-4C32-8BD0-2F723AC404F0}" srcId="{D33B68C3-43CE-4ED9-9983-C94853663E68}" destId="{1A2D8A27-B673-45E1-8B2D-CAD949D44AAD}" srcOrd="1" destOrd="0" parTransId="{DC7EF0BE-6FF8-405F-B3F5-2BE183AF6DAD}" sibTransId="{E5875936-E2FA-4C12-AD6B-6C0CC0FC28A8}"/>
    <dgm:cxn modelId="{7B096CAF-34D4-4D93-8D7F-4BE45DDA423A}" type="presOf" srcId="{4BD529D1-036E-473E-AD54-035BA2C032A8}" destId="{CC7E9E24-41FF-4D32-814F-AE34630990BF}" srcOrd="0" destOrd="0" presId="urn:microsoft.com/office/officeart/2005/8/layout/hProcess9"/>
    <dgm:cxn modelId="{396F36F2-590E-4B7A-BA3B-D88582D3457D}" srcId="{D33B68C3-43CE-4ED9-9983-C94853663E68}" destId="{4BD529D1-036E-473E-AD54-035BA2C032A8}" srcOrd="0" destOrd="0" parTransId="{413C38EB-02B2-4537-8F40-9C2E23CAD535}" sibTransId="{9FB52362-D028-4A63-8C27-6B00F21077D3}"/>
    <dgm:cxn modelId="{4C231814-6A32-455A-A91B-BD05F90A4D80}" type="presParOf" srcId="{E2BDBE83-81A7-40D0-B3BB-D373350E46C0}" destId="{DED16505-87A3-47E3-A354-D6DEE78154CC}" srcOrd="0" destOrd="0" presId="urn:microsoft.com/office/officeart/2005/8/layout/hProcess9"/>
    <dgm:cxn modelId="{6634F704-9834-4A69-AD32-5B08FF543F17}" type="presParOf" srcId="{E2BDBE83-81A7-40D0-B3BB-D373350E46C0}" destId="{35A4FED5-BD3A-4676-BC84-56B8C6303B76}" srcOrd="1" destOrd="0" presId="urn:microsoft.com/office/officeart/2005/8/layout/hProcess9"/>
    <dgm:cxn modelId="{CC2CAA7E-3AAD-4523-B716-AB4CCB10DF19}" type="presParOf" srcId="{35A4FED5-BD3A-4676-BC84-56B8C6303B76}" destId="{CC7E9E24-41FF-4D32-814F-AE34630990BF}" srcOrd="0" destOrd="0" presId="urn:microsoft.com/office/officeart/2005/8/layout/hProcess9"/>
    <dgm:cxn modelId="{6BD0F71F-DC6E-48D9-945B-42E2C3B998A3}" type="presParOf" srcId="{35A4FED5-BD3A-4676-BC84-56B8C6303B76}" destId="{57C76DF4-BBED-4102-A3D6-B552837FA927}" srcOrd="1" destOrd="0" presId="urn:microsoft.com/office/officeart/2005/8/layout/hProcess9"/>
    <dgm:cxn modelId="{E16C186E-BF77-45B3-97D5-621BE68E4A94}" type="presParOf" srcId="{35A4FED5-BD3A-4676-BC84-56B8C6303B76}" destId="{7D4E41C6-B33F-480F-A7B1-394B3E0E5A6C}" srcOrd="2" destOrd="0" presId="urn:microsoft.com/office/officeart/2005/8/layout/hProcess9"/>
    <dgm:cxn modelId="{F25EC395-4258-4E7B-B68F-A2A3A9F08AC3}" type="presParOf" srcId="{35A4FED5-BD3A-4676-BC84-56B8C6303B76}" destId="{09E7C197-EAB9-44D2-BD9B-E9453CBD522F}" srcOrd="3" destOrd="0" presId="urn:microsoft.com/office/officeart/2005/8/layout/hProcess9"/>
    <dgm:cxn modelId="{D60A856A-EE31-4F29-8C82-EE3CAAFDF51E}" type="presParOf" srcId="{35A4FED5-BD3A-4676-BC84-56B8C6303B76}" destId="{762352AF-97E5-4386-936B-8DC32778CFC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3F3B2B-5CE3-4FCE-AAD5-7E2F52891D6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SG"/>
        </a:p>
      </dgm:t>
    </dgm:pt>
    <dgm:pt modelId="{B68E1AEF-CDE3-4781-822A-97E3455356D0}">
      <dgm:prSet phldrT="[Text]" custT="1"/>
      <dgm:spPr/>
      <dgm:t>
        <a:bodyPr/>
        <a:lstStyle/>
        <a:p>
          <a:r>
            <a:rPr lang="en-SG" sz="2400" b="0" dirty="0">
              <a:solidFill>
                <a:schemeClr val="tx1"/>
              </a:solidFill>
            </a:rPr>
            <a:t>Setup Outlook</a:t>
          </a:r>
        </a:p>
      </dgm:t>
    </dgm:pt>
    <dgm:pt modelId="{B15804CF-C5CF-4B26-9DBD-97E8334E50C0}" type="parTrans" cxnId="{B1C89F73-1E39-4C7D-8457-BD5C2952D7CB}">
      <dgm:prSet/>
      <dgm:spPr/>
      <dgm:t>
        <a:bodyPr/>
        <a:lstStyle/>
        <a:p>
          <a:endParaRPr lang="en-SG" sz="2400"/>
        </a:p>
      </dgm:t>
    </dgm:pt>
    <dgm:pt modelId="{15AC4F28-CC7B-45E7-8615-A72323A21D4B}" type="sibTrans" cxnId="{B1C89F73-1E39-4C7D-8457-BD5C2952D7CB}">
      <dgm:prSet/>
      <dgm:spPr/>
      <dgm:t>
        <a:bodyPr/>
        <a:lstStyle/>
        <a:p>
          <a:endParaRPr lang="en-SG" sz="2400"/>
        </a:p>
      </dgm:t>
    </dgm:pt>
    <dgm:pt modelId="{F6AE4811-710D-44B4-8248-EB4C1766FE90}">
      <dgm:prSet phldrT="[Text]" custT="1"/>
      <dgm:spPr/>
      <dgm:t>
        <a:bodyPr/>
        <a:lstStyle/>
        <a:p>
          <a:r>
            <a:rPr lang="en-SG" sz="2400" b="0" dirty="0">
              <a:solidFill>
                <a:schemeClr val="tx1"/>
              </a:solidFill>
            </a:rPr>
            <a:t>Email Automation</a:t>
          </a:r>
        </a:p>
      </dgm:t>
    </dgm:pt>
    <dgm:pt modelId="{2141D220-EA32-460F-8927-9C498E7DE565}" type="parTrans" cxnId="{28F79843-BA7E-4037-A7EB-0450ACC220BA}">
      <dgm:prSet/>
      <dgm:spPr/>
      <dgm:t>
        <a:bodyPr/>
        <a:lstStyle/>
        <a:p>
          <a:endParaRPr lang="en-SG" sz="2400"/>
        </a:p>
      </dgm:t>
    </dgm:pt>
    <dgm:pt modelId="{DDD6AD7A-7F64-4B44-A719-0048D9D07744}" type="sibTrans" cxnId="{28F79843-BA7E-4037-A7EB-0450ACC220BA}">
      <dgm:prSet/>
      <dgm:spPr/>
      <dgm:t>
        <a:bodyPr/>
        <a:lstStyle/>
        <a:p>
          <a:endParaRPr lang="en-SG" sz="2400"/>
        </a:p>
      </dgm:t>
    </dgm:pt>
    <dgm:pt modelId="{3EE66A17-6FFA-4146-AEEA-A31A3669FC77}">
      <dgm:prSet phldrT="[Text]" custT="1"/>
      <dgm:spPr/>
      <dgm:t>
        <a:bodyPr/>
        <a:lstStyle/>
        <a:p>
          <a:r>
            <a:rPr lang="en-SG" sz="2400" b="0" dirty="0">
              <a:solidFill>
                <a:schemeClr val="tx1"/>
              </a:solidFill>
            </a:rPr>
            <a:t>Accessing excel rows and enter data into form</a:t>
          </a:r>
        </a:p>
      </dgm:t>
    </dgm:pt>
    <dgm:pt modelId="{7B3E0236-0FCA-40AF-AC47-F83BB4E571CD}" type="parTrans" cxnId="{5B5F14F0-DE7C-4DE0-BC32-39F3C6FAC26A}">
      <dgm:prSet/>
      <dgm:spPr/>
      <dgm:t>
        <a:bodyPr/>
        <a:lstStyle/>
        <a:p>
          <a:endParaRPr lang="en-SG" sz="2400"/>
        </a:p>
      </dgm:t>
    </dgm:pt>
    <dgm:pt modelId="{EC31908A-151D-4671-93BC-B9D470BE29E0}" type="sibTrans" cxnId="{5B5F14F0-DE7C-4DE0-BC32-39F3C6FAC26A}">
      <dgm:prSet/>
      <dgm:spPr/>
      <dgm:t>
        <a:bodyPr/>
        <a:lstStyle/>
        <a:p>
          <a:endParaRPr lang="en-SG" sz="2400"/>
        </a:p>
      </dgm:t>
    </dgm:pt>
    <dgm:pt modelId="{FCBD85B5-DA57-4E4B-A45E-AF8723C50D2D}">
      <dgm:prSet phldrT="[Text]" custT="1"/>
      <dgm:spPr/>
      <dgm:t>
        <a:bodyPr/>
        <a:lstStyle/>
        <a:p>
          <a:r>
            <a:rPr lang="en-SG" sz="2400" b="1" dirty="0">
              <a:solidFill>
                <a:srgbClr val="C00000"/>
              </a:solidFill>
            </a:rPr>
            <a:t>Extracting form data from </a:t>
          </a:r>
          <a:r>
            <a:rPr lang="en-SG" sz="2400" b="1" dirty="0" err="1">
              <a:solidFill>
                <a:srgbClr val="C00000"/>
              </a:solidFill>
            </a:rPr>
            <a:t>FormSG</a:t>
          </a:r>
          <a:r>
            <a:rPr lang="en-SG" sz="2400" b="1" dirty="0">
              <a:solidFill>
                <a:srgbClr val="C00000"/>
              </a:solidFill>
            </a:rPr>
            <a:t> email</a:t>
          </a:r>
        </a:p>
      </dgm:t>
    </dgm:pt>
    <dgm:pt modelId="{9A520E69-903B-42C9-BC87-D0110DE0134E}" type="parTrans" cxnId="{F9919CDA-B008-4DF7-9AA5-885CB2515A63}">
      <dgm:prSet/>
      <dgm:spPr/>
      <dgm:t>
        <a:bodyPr/>
        <a:lstStyle/>
        <a:p>
          <a:endParaRPr lang="en-SG"/>
        </a:p>
      </dgm:t>
    </dgm:pt>
    <dgm:pt modelId="{38A51EE5-5910-4846-8536-A6B58FFCDF31}" type="sibTrans" cxnId="{F9919CDA-B008-4DF7-9AA5-885CB2515A63}">
      <dgm:prSet/>
      <dgm:spPr/>
      <dgm:t>
        <a:bodyPr/>
        <a:lstStyle/>
        <a:p>
          <a:endParaRPr lang="en-SG"/>
        </a:p>
      </dgm:t>
    </dgm:pt>
    <dgm:pt modelId="{A83670A0-A1E4-46FB-B3E9-C255524CE095}">
      <dgm:prSet phldrT="[Text]" custT="1"/>
      <dgm:spPr/>
      <dgm:t>
        <a:bodyPr/>
        <a:lstStyle/>
        <a:p>
          <a:endParaRPr lang="en-SG" sz="2400" b="0" dirty="0">
            <a:solidFill>
              <a:schemeClr val="tx1"/>
            </a:solidFill>
          </a:endParaRPr>
        </a:p>
      </dgm:t>
    </dgm:pt>
    <dgm:pt modelId="{E05B1AAE-842F-419F-B06D-55C5CA0715B5}" type="parTrans" cxnId="{543B8FB8-7DD8-4D2B-99C7-AACC5F975046}">
      <dgm:prSet/>
      <dgm:spPr/>
      <dgm:t>
        <a:bodyPr/>
        <a:lstStyle/>
        <a:p>
          <a:endParaRPr lang="en-SG"/>
        </a:p>
      </dgm:t>
    </dgm:pt>
    <dgm:pt modelId="{25FF0989-8DE9-4A3B-AC4E-C31ACB97F750}" type="sibTrans" cxnId="{543B8FB8-7DD8-4D2B-99C7-AACC5F975046}">
      <dgm:prSet/>
      <dgm:spPr/>
      <dgm:t>
        <a:bodyPr/>
        <a:lstStyle/>
        <a:p>
          <a:endParaRPr lang="en-SG"/>
        </a:p>
      </dgm:t>
    </dgm:pt>
    <dgm:pt modelId="{F9FD8FD3-A65D-4A5A-994D-84710FAA3FCD}" type="pres">
      <dgm:prSet presAssocID="{6F3F3B2B-5CE3-4FCE-AAD5-7E2F52891D63}" presName="vert0" presStyleCnt="0">
        <dgm:presLayoutVars>
          <dgm:dir/>
          <dgm:animOne val="branch"/>
          <dgm:animLvl val="lvl"/>
        </dgm:presLayoutVars>
      </dgm:prSet>
      <dgm:spPr/>
    </dgm:pt>
    <dgm:pt modelId="{123674EB-74F7-4339-BB4D-606FE00A191F}" type="pres">
      <dgm:prSet presAssocID="{B68E1AEF-CDE3-4781-822A-97E3455356D0}" presName="thickLine" presStyleLbl="alignNode1" presStyleIdx="0" presStyleCnt="5"/>
      <dgm:spPr/>
    </dgm:pt>
    <dgm:pt modelId="{E9BDA2DD-6291-44AC-A200-5A91922A2944}" type="pres">
      <dgm:prSet presAssocID="{B68E1AEF-CDE3-4781-822A-97E3455356D0}" presName="horz1" presStyleCnt="0"/>
      <dgm:spPr/>
    </dgm:pt>
    <dgm:pt modelId="{86B5D827-6670-4395-A396-A742C271C748}" type="pres">
      <dgm:prSet presAssocID="{B68E1AEF-CDE3-4781-822A-97E3455356D0}" presName="tx1" presStyleLbl="revTx" presStyleIdx="0" presStyleCnt="5"/>
      <dgm:spPr/>
    </dgm:pt>
    <dgm:pt modelId="{AC82F710-A108-4959-9E98-CF9A18740490}" type="pres">
      <dgm:prSet presAssocID="{B68E1AEF-CDE3-4781-822A-97E3455356D0}" presName="vert1" presStyleCnt="0"/>
      <dgm:spPr/>
    </dgm:pt>
    <dgm:pt modelId="{93E5EB9C-ACB5-4A10-B3BA-9B4B17E07A4F}" type="pres">
      <dgm:prSet presAssocID="{F6AE4811-710D-44B4-8248-EB4C1766FE90}" presName="thickLine" presStyleLbl="alignNode1" presStyleIdx="1" presStyleCnt="5"/>
      <dgm:spPr/>
    </dgm:pt>
    <dgm:pt modelId="{037D402B-94C0-49E7-832C-E6E9AE3578C3}" type="pres">
      <dgm:prSet presAssocID="{F6AE4811-710D-44B4-8248-EB4C1766FE90}" presName="horz1" presStyleCnt="0"/>
      <dgm:spPr/>
    </dgm:pt>
    <dgm:pt modelId="{BCF05AAD-06B5-4248-B345-EC36FFC69E30}" type="pres">
      <dgm:prSet presAssocID="{F6AE4811-710D-44B4-8248-EB4C1766FE90}" presName="tx1" presStyleLbl="revTx" presStyleIdx="1" presStyleCnt="5"/>
      <dgm:spPr/>
    </dgm:pt>
    <dgm:pt modelId="{A1EFAC1A-5C18-40FC-B43A-B94CC513199B}" type="pres">
      <dgm:prSet presAssocID="{F6AE4811-710D-44B4-8248-EB4C1766FE90}" presName="vert1" presStyleCnt="0"/>
      <dgm:spPr/>
    </dgm:pt>
    <dgm:pt modelId="{91B81A57-377E-458C-AE3B-F10DB160989F}" type="pres">
      <dgm:prSet presAssocID="{3EE66A17-6FFA-4146-AEEA-A31A3669FC77}" presName="thickLine" presStyleLbl="alignNode1" presStyleIdx="2" presStyleCnt="5"/>
      <dgm:spPr/>
    </dgm:pt>
    <dgm:pt modelId="{BC1C9311-8F47-4E33-B1D4-066368B3B90B}" type="pres">
      <dgm:prSet presAssocID="{3EE66A17-6FFA-4146-AEEA-A31A3669FC77}" presName="horz1" presStyleCnt="0"/>
      <dgm:spPr/>
    </dgm:pt>
    <dgm:pt modelId="{DFC46086-B4CF-4276-839C-3F6D2F41F65F}" type="pres">
      <dgm:prSet presAssocID="{3EE66A17-6FFA-4146-AEEA-A31A3669FC77}" presName="tx1" presStyleLbl="revTx" presStyleIdx="2" presStyleCnt="5"/>
      <dgm:spPr/>
    </dgm:pt>
    <dgm:pt modelId="{B2F727D9-7493-4F30-99FC-E304054800B5}" type="pres">
      <dgm:prSet presAssocID="{3EE66A17-6FFA-4146-AEEA-A31A3669FC77}" presName="vert1" presStyleCnt="0"/>
      <dgm:spPr/>
    </dgm:pt>
    <dgm:pt modelId="{F6EDA221-A082-4CF7-9BEF-E63662EC7644}" type="pres">
      <dgm:prSet presAssocID="{FCBD85B5-DA57-4E4B-A45E-AF8723C50D2D}" presName="thickLine" presStyleLbl="alignNode1" presStyleIdx="3" presStyleCnt="5"/>
      <dgm:spPr/>
    </dgm:pt>
    <dgm:pt modelId="{C553121B-3D01-4F2B-A6D4-7A0ACE33808F}" type="pres">
      <dgm:prSet presAssocID="{FCBD85B5-DA57-4E4B-A45E-AF8723C50D2D}" presName="horz1" presStyleCnt="0"/>
      <dgm:spPr/>
    </dgm:pt>
    <dgm:pt modelId="{1664009A-9C4F-400D-9E57-4BDA0029F9E1}" type="pres">
      <dgm:prSet presAssocID="{FCBD85B5-DA57-4E4B-A45E-AF8723C50D2D}" presName="tx1" presStyleLbl="revTx" presStyleIdx="3" presStyleCnt="5"/>
      <dgm:spPr/>
    </dgm:pt>
    <dgm:pt modelId="{F905940B-0400-4D33-AC06-E2718903AD63}" type="pres">
      <dgm:prSet presAssocID="{FCBD85B5-DA57-4E4B-A45E-AF8723C50D2D}" presName="vert1" presStyleCnt="0"/>
      <dgm:spPr/>
    </dgm:pt>
    <dgm:pt modelId="{8CBABEC7-5BCD-45A9-973E-2B4946297DC6}" type="pres">
      <dgm:prSet presAssocID="{A83670A0-A1E4-46FB-B3E9-C255524CE095}" presName="thickLine" presStyleLbl="alignNode1" presStyleIdx="4" presStyleCnt="5"/>
      <dgm:spPr/>
    </dgm:pt>
    <dgm:pt modelId="{EC714A33-E2A5-4DD6-AA44-E3AEF35BE6FA}" type="pres">
      <dgm:prSet presAssocID="{A83670A0-A1E4-46FB-B3E9-C255524CE095}" presName="horz1" presStyleCnt="0"/>
      <dgm:spPr/>
    </dgm:pt>
    <dgm:pt modelId="{C963ECCF-E6DC-4EBD-BD0D-7493E3EEEE56}" type="pres">
      <dgm:prSet presAssocID="{A83670A0-A1E4-46FB-B3E9-C255524CE095}" presName="tx1" presStyleLbl="revTx" presStyleIdx="4" presStyleCnt="5"/>
      <dgm:spPr/>
    </dgm:pt>
    <dgm:pt modelId="{BD96DEB6-61E4-4DD8-ACA9-B795D9B0D4AA}" type="pres">
      <dgm:prSet presAssocID="{A83670A0-A1E4-46FB-B3E9-C255524CE095}" presName="vert1" presStyleCnt="0"/>
      <dgm:spPr/>
    </dgm:pt>
  </dgm:ptLst>
  <dgm:cxnLst>
    <dgm:cxn modelId="{F3417732-0DBF-4A26-94C7-F4AB31C10AD5}" type="presOf" srcId="{3EE66A17-6FFA-4146-AEEA-A31A3669FC77}" destId="{DFC46086-B4CF-4276-839C-3F6D2F41F65F}" srcOrd="0" destOrd="0" presId="urn:microsoft.com/office/officeart/2008/layout/LinedList"/>
    <dgm:cxn modelId="{23798C3C-5897-40CC-8E45-D5968377533A}" type="presOf" srcId="{6F3F3B2B-5CE3-4FCE-AAD5-7E2F52891D63}" destId="{F9FD8FD3-A65D-4A5A-994D-84710FAA3FCD}" srcOrd="0" destOrd="0" presId="urn:microsoft.com/office/officeart/2008/layout/LinedList"/>
    <dgm:cxn modelId="{28F79843-BA7E-4037-A7EB-0450ACC220BA}" srcId="{6F3F3B2B-5CE3-4FCE-AAD5-7E2F52891D63}" destId="{F6AE4811-710D-44B4-8248-EB4C1766FE90}" srcOrd="1" destOrd="0" parTransId="{2141D220-EA32-460F-8927-9C498E7DE565}" sibTransId="{DDD6AD7A-7F64-4B44-A719-0048D9D07744}"/>
    <dgm:cxn modelId="{B1C89F73-1E39-4C7D-8457-BD5C2952D7CB}" srcId="{6F3F3B2B-5CE3-4FCE-AAD5-7E2F52891D63}" destId="{B68E1AEF-CDE3-4781-822A-97E3455356D0}" srcOrd="0" destOrd="0" parTransId="{B15804CF-C5CF-4B26-9DBD-97E8334E50C0}" sibTransId="{15AC4F28-CC7B-45E7-8615-A72323A21D4B}"/>
    <dgm:cxn modelId="{3A1E0157-BC12-4855-9C26-23DA617DBE44}" type="presOf" srcId="{A83670A0-A1E4-46FB-B3E9-C255524CE095}" destId="{C963ECCF-E6DC-4EBD-BD0D-7493E3EEEE56}" srcOrd="0" destOrd="0" presId="urn:microsoft.com/office/officeart/2008/layout/LinedList"/>
    <dgm:cxn modelId="{543B8FB8-7DD8-4D2B-99C7-AACC5F975046}" srcId="{6F3F3B2B-5CE3-4FCE-AAD5-7E2F52891D63}" destId="{A83670A0-A1E4-46FB-B3E9-C255524CE095}" srcOrd="4" destOrd="0" parTransId="{E05B1AAE-842F-419F-B06D-55C5CA0715B5}" sibTransId="{25FF0989-8DE9-4A3B-AC4E-C31ACB97F750}"/>
    <dgm:cxn modelId="{F09C4DD6-C683-4892-BED5-6FECED779638}" type="presOf" srcId="{F6AE4811-710D-44B4-8248-EB4C1766FE90}" destId="{BCF05AAD-06B5-4248-B345-EC36FFC69E30}" srcOrd="0" destOrd="0" presId="urn:microsoft.com/office/officeart/2008/layout/LinedList"/>
    <dgm:cxn modelId="{B47E8BD7-0352-4FC3-8DB5-B3C3F1CAD354}" type="presOf" srcId="{B68E1AEF-CDE3-4781-822A-97E3455356D0}" destId="{86B5D827-6670-4395-A396-A742C271C748}" srcOrd="0" destOrd="0" presId="urn:microsoft.com/office/officeart/2008/layout/LinedList"/>
    <dgm:cxn modelId="{F9919CDA-B008-4DF7-9AA5-885CB2515A63}" srcId="{6F3F3B2B-5CE3-4FCE-AAD5-7E2F52891D63}" destId="{FCBD85B5-DA57-4E4B-A45E-AF8723C50D2D}" srcOrd="3" destOrd="0" parTransId="{9A520E69-903B-42C9-BC87-D0110DE0134E}" sibTransId="{38A51EE5-5910-4846-8536-A6B58FFCDF31}"/>
    <dgm:cxn modelId="{5B5F14F0-DE7C-4DE0-BC32-39F3C6FAC26A}" srcId="{6F3F3B2B-5CE3-4FCE-AAD5-7E2F52891D63}" destId="{3EE66A17-6FFA-4146-AEEA-A31A3669FC77}" srcOrd="2" destOrd="0" parTransId="{7B3E0236-0FCA-40AF-AC47-F83BB4E571CD}" sibTransId="{EC31908A-151D-4671-93BC-B9D470BE29E0}"/>
    <dgm:cxn modelId="{5C6C18F1-12EC-4564-B509-68779B39BF10}" type="presOf" srcId="{FCBD85B5-DA57-4E4B-A45E-AF8723C50D2D}" destId="{1664009A-9C4F-400D-9E57-4BDA0029F9E1}" srcOrd="0" destOrd="0" presId="urn:microsoft.com/office/officeart/2008/layout/LinedList"/>
    <dgm:cxn modelId="{6BFE929F-43CC-4564-8CCD-010EF38972D1}" type="presParOf" srcId="{F9FD8FD3-A65D-4A5A-994D-84710FAA3FCD}" destId="{123674EB-74F7-4339-BB4D-606FE00A191F}" srcOrd="0" destOrd="0" presId="urn:microsoft.com/office/officeart/2008/layout/LinedList"/>
    <dgm:cxn modelId="{785FE5BC-BD1C-43B4-A66D-E9CA53852735}" type="presParOf" srcId="{F9FD8FD3-A65D-4A5A-994D-84710FAA3FCD}" destId="{E9BDA2DD-6291-44AC-A200-5A91922A2944}" srcOrd="1" destOrd="0" presId="urn:microsoft.com/office/officeart/2008/layout/LinedList"/>
    <dgm:cxn modelId="{5BBF5C97-4A92-4699-87B4-8EBBDAB1533F}" type="presParOf" srcId="{E9BDA2DD-6291-44AC-A200-5A91922A2944}" destId="{86B5D827-6670-4395-A396-A742C271C748}" srcOrd="0" destOrd="0" presId="urn:microsoft.com/office/officeart/2008/layout/LinedList"/>
    <dgm:cxn modelId="{E3D5CFC9-B59D-47DE-BC22-6505C33A9183}" type="presParOf" srcId="{E9BDA2DD-6291-44AC-A200-5A91922A2944}" destId="{AC82F710-A108-4959-9E98-CF9A18740490}" srcOrd="1" destOrd="0" presId="urn:microsoft.com/office/officeart/2008/layout/LinedList"/>
    <dgm:cxn modelId="{F7166F19-4463-42C5-B338-EEBA71CAF2D5}" type="presParOf" srcId="{F9FD8FD3-A65D-4A5A-994D-84710FAA3FCD}" destId="{93E5EB9C-ACB5-4A10-B3BA-9B4B17E07A4F}" srcOrd="2" destOrd="0" presId="urn:microsoft.com/office/officeart/2008/layout/LinedList"/>
    <dgm:cxn modelId="{8B8B6D19-FCCD-44DF-A7FA-7FDB8CF66E4E}" type="presParOf" srcId="{F9FD8FD3-A65D-4A5A-994D-84710FAA3FCD}" destId="{037D402B-94C0-49E7-832C-E6E9AE3578C3}" srcOrd="3" destOrd="0" presId="urn:microsoft.com/office/officeart/2008/layout/LinedList"/>
    <dgm:cxn modelId="{E4BFCD80-5E3C-4675-9B20-5D88136CB574}" type="presParOf" srcId="{037D402B-94C0-49E7-832C-E6E9AE3578C3}" destId="{BCF05AAD-06B5-4248-B345-EC36FFC69E30}" srcOrd="0" destOrd="0" presId="urn:microsoft.com/office/officeart/2008/layout/LinedList"/>
    <dgm:cxn modelId="{7BBEB659-4ED2-40F4-A3F7-ED2CB4ED0C60}" type="presParOf" srcId="{037D402B-94C0-49E7-832C-E6E9AE3578C3}" destId="{A1EFAC1A-5C18-40FC-B43A-B94CC513199B}" srcOrd="1" destOrd="0" presId="urn:microsoft.com/office/officeart/2008/layout/LinedList"/>
    <dgm:cxn modelId="{9B8B42EF-079B-42B1-A600-59108AE371A5}" type="presParOf" srcId="{F9FD8FD3-A65D-4A5A-994D-84710FAA3FCD}" destId="{91B81A57-377E-458C-AE3B-F10DB160989F}" srcOrd="4" destOrd="0" presId="urn:microsoft.com/office/officeart/2008/layout/LinedList"/>
    <dgm:cxn modelId="{1FAE3006-46E7-4F74-A885-C19A057CFB33}" type="presParOf" srcId="{F9FD8FD3-A65D-4A5A-994D-84710FAA3FCD}" destId="{BC1C9311-8F47-4E33-B1D4-066368B3B90B}" srcOrd="5" destOrd="0" presId="urn:microsoft.com/office/officeart/2008/layout/LinedList"/>
    <dgm:cxn modelId="{3C715864-914B-41BD-A1E7-00162AB935BA}" type="presParOf" srcId="{BC1C9311-8F47-4E33-B1D4-066368B3B90B}" destId="{DFC46086-B4CF-4276-839C-3F6D2F41F65F}" srcOrd="0" destOrd="0" presId="urn:microsoft.com/office/officeart/2008/layout/LinedList"/>
    <dgm:cxn modelId="{2370AE1A-12B7-48BF-9C13-2DAF36917CB2}" type="presParOf" srcId="{BC1C9311-8F47-4E33-B1D4-066368B3B90B}" destId="{B2F727D9-7493-4F30-99FC-E304054800B5}" srcOrd="1" destOrd="0" presId="urn:microsoft.com/office/officeart/2008/layout/LinedList"/>
    <dgm:cxn modelId="{820BD697-B0D7-45F6-84B2-8DCC5372E95E}" type="presParOf" srcId="{F9FD8FD3-A65D-4A5A-994D-84710FAA3FCD}" destId="{F6EDA221-A082-4CF7-9BEF-E63662EC7644}" srcOrd="6" destOrd="0" presId="urn:microsoft.com/office/officeart/2008/layout/LinedList"/>
    <dgm:cxn modelId="{7E632FE1-40F7-4491-A22E-87E914BE09D7}" type="presParOf" srcId="{F9FD8FD3-A65D-4A5A-994D-84710FAA3FCD}" destId="{C553121B-3D01-4F2B-A6D4-7A0ACE33808F}" srcOrd="7" destOrd="0" presId="urn:microsoft.com/office/officeart/2008/layout/LinedList"/>
    <dgm:cxn modelId="{A268F1DD-360C-40FC-885E-2D0D47AAEBBE}" type="presParOf" srcId="{C553121B-3D01-4F2B-A6D4-7A0ACE33808F}" destId="{1664009A-9C4F-400D-9E57-4BDA0029F9E1}" srcOrd="0" destOrd="0" presId="urn:microsoft.com/office/officeart/2008/layout/LinedList"/>
    <dgm:cxn modelId="{C8799818-9D62-4228-9291-0F19DAB5C005}" type="presParOf" srcId="{C553121B-3D01-4F2B-A6D4-7A0ACE33808F}" destId="{F905940B-0400-4D33-AC06-E2718903AD63}" srcOrd="1" destOrd="0" presId="urn:microsoft.com/office/officeart/2008/layout/LinedList"/>
    <dgm:cxn modelId="{E39484F0-DE5B-4682-8FBB-01D27A13DA8B}" type="presParOf" srcId="{F9FD8FD3-A65D-4A5A-994D-84710FAA3FCD}" destId="{8CBABEC7-5BCD-45A9-973E-2B4946297DC6}" srcOrd="8" destOrd="0" presId="urn:microsoft.com/office/officeart/2008/layout/LinedList"/>
    <dgm:cxn modelId="{EED7ACCB-C950-4C52-94FC-48D4DE3895A5}" type="presParOf" srcId="{F9FD8FD3-A65D-4A5A-994D-84710FAA3FCD}" destId="{EC714A33-E2A5-4DD6-AA44-E3AEF35BE6FA}" srcOrd="9" destOrd="0" presId="urn:microsoft.com/office/officeart/2008/layout/LinedList"/>
    <dgm:cxn modelId="{C4DE61ED-DF80-419C-B605-BAE048AD46D7}" type="presParOf" srcId="{EC714A33-E2A5-4DD6-AA44-E3AEF35BE6FA}" destId="{C963ECCF-E6DC-4EBD-BD0D-7493E3EEEE56}" srcOrd="0" destOrd="0" presId="urn:microsoft.com/office/officeart/2008/layout/LinedList"/>
    <dgm:cxn modelId="{732A4C9B-65B0-4F0A-B33B-A6F7FFDAE872}" type="presParOf" srcId="{EC714A33-E2A5-4DD6-AA44-E3AEF35BE6FA}" destId="{BD96DEB6-61E4-4DD8-ACA9-B795D9B0D4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UI Automation &amp; 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UI Automation </a:t>
          </a:r>
          <a:r>
            <a:rPr lang="en-SG" sz="2400" b="0" kern="1200" dirty="0">
              <a:solidFill>
                <a:schemeClr val="tx1"/>
              </a:solidFill>
            </a:rPr>
            <a:t>&amp; 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UI Automation &amp; </a:t>
          </a:r>
          <a:r>
            <a:rPr lang="en-SG" sz="2400" b="1" kern="1200" dirty="0">
              <a:solidFill>
                <a:srgbClr val="C00000"/>
              </a:solidFill>
            </a:rPr>
            <a:t>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6505-87A3-47E3-A354-D6DEE78154CC}">
      <dsp:nvSpPr>
        <dsp:cNvPr id="0" name=""/>
        <dsp:cNvSpPr/>
      </dsp:nvSpPr>
      <dsp:spPr>
        <a:xfrm>
          <a:off x="609599" y="0"/>
          <a:ext cx="6908800" cy="490095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E9E24-41FF-4D32-814F-AE34630990BF}">
      <dsp:nvSpPr>
        <dsp:cNvPr id="0" name=""/>
        <dsp:cNvSpPr/>
      </dsp:nvSpPr>
      <dsp:spPr>
        <a:xfrm>
          <a:off x="275431" y="1470287"/>
          <a:ext cx="2438400" cy="196038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Retrieve all emails with the &lt;&lt;Manpower Report&gt;&gt; and download attachments</a:t>
          </a:r>
          <a:endParaRPr lang="en-SG" sz="1900" kern="1200" dirty="0"/>
        </a:p>
      </dsp:txBody>
      <dsp:txXfrm>
        <a:off x="371129" y="1565985"/>
        <a:ext cx="2247004" cy="1768987"/>
      </dsp:txXfrm>
    </dsp:sp>
    <dsp:sp modelId="{7D4E41C6-B33F-480F-A7B1-394B3E0E5A6C}">
      <dsp:nvSpPr>
        <dsp:cNvPr id="0" name=""/>
        <dsp:cNvSpPr/>
      </dsp:nvSpPr>
      <dsp:spPr>
        <a:xfrm>
          <a:off x="2844799" y="1470287"/>
          <a:ext cx="2438400" cy="196038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Reply to emails</a:t>
          </a:r>
          <a:endParaRPr lang="en-SG" sz="1900" kern="1200" dirty="0"/>
        </a:p>
      </dsp:txBody>
      <dsp:txXfrm>
        <a:off x="2940497" y="1565985"/>
        <a:ext cx="2247004" cy="1768987"/>
      </dsp:txXfrm>
    </dsp:sp>
    <dsp:sp modelId="{762352AF-97E5-4386-936B-8DC32778CFCC}">
      <dsp:nvSpPr>
        <dsp:cNvPr id="0" name=""/>
        <dsp:cNvSpPr/>
      </dsp:nvSpPr>
      <dsp:spPr>
        <a:xfrm>
          <a:off x="5414168" y="1470287"/>
          <a:ext cx="2438400" cy="196038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Read excel files and add to google form</a:t>
          </a:r>
          <a:endParaRPr lang="en-SG" sz="1900" kern="1200" dirty="0"/>
        </a:p>
      </dsp:txBody>
      <dsp:txXfrm>
        <a:off x="5509866" y="1565985"/>
        <a:ext cx="2247004" cy="17689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6505-87A3-47E3-A354-D6DEE78154CC}">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E9E24-41FF-4D32-814F-AE34630990BF}">
      <dsp:nvSpPr>
        <dsp:cNvPr id="0" name=""/>
        <dsp:cNvSpPr/>
      </dsp:nvSpPr>
      <dsp:spPr>
        <a:xfrm>
          <a:off x="275431" y="1625600"/>
          <a:ext cx="2438400" cy="216746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Retrieve all emails with the &lt;&lt;Manpower Report&gt;&gt; and download attachments</a:t>
          </a:r>
          <a:endParaRPr lang="en-SG" sz="2100" kern="1200" dirty="0"/>
        </a:p>
      </dsp:txBody>
      <dsp:txXfrm>
        <a:off x="381238" y="1731407"/>
        <a:ext cx="2226786" cy="1955852"/>
      </dsp:txXfrm>
    </dsp:sp>
    <dsp:sp modelId="{7D4E41C6-B33F-480F-A7B1-394B3E0E5A6C}">
      <dsp:nvSpPr>
        <dsp:cNvPr id="0" name=""/>
        <dsp:cNvSpPr/>
      </dsp:nvSpPr>
      <dsp:spPr>
        <a:xfrm>
          <a:off x="2844799" y="1625600"/>
          <a:ext cx="2438400" cy="21674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Reply to emails</a:t>
          </a:r>
          <a:endParaRPr lang="en-SG" sz="2100" kern="1200" dirty="0"/>
        </a:p>
      </dsp:txBody>
      <dsp:txXfrm>
        <a:off x="2950606" y="1731407"/>
        <a:ext cx="2226786" cy="1955852"/>
      </dsp:txXfrm>
    </dsp:sp>
    <dsp:sp modelId="{762352AF-97E5-4386-936B-8DC32778CFCC}">
      <dsp:nvSpPr>
        <dsp:cNvPr id="0" name=""/>
        <dsp:cNvSpPr/>
      </dsp:nvSpPr>
      <dsp:spPr>
        <a:xfrm>
          <a:off x="5414168" y="1625600"/>
          <a:ext cx="2438400" cy="216746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Read excel files and add to google form</a:t>
          </a:r>
          <a:endParaRPr lang="en-SG" sz="2100" kern="1200" dirty="0"/>
        </a:p>
      </dsp:txBody>
      <dsp:txXfrm>
        <a:off x="5519975" y="1731407"/>
        <a:ext cx="2226786" cy="1955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UI Automation &amp; 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Data Entry Automation</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Data Extraction from </a:t>
          </a:r>
          <a:r>
            <a:rPr lang="en-SG" sz="2400" b="0" kern="1200" dirty="0" err="1">
              <a:solidFill>
                <a:schemeClr val="tx1"/>
              </a:solidFill>
            </a:rPr>
            <a:t>FormSG</a:t>
          </a:r>
          <a:r>
            <a:rPr lang="en-SG" sz="2400" b="0" kern="1200" dirty="0">
              <a:solidFill>
                <a:schemeClr val="tx1"/>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6505-87A3-47E3-A354-D6DEE78154CC}">
      <dsp:nvSpPr>
        <dsp:cNvPr id="0" name=""/>
        <dsp:cNvSpPr/>
      </dsp:nvSpPr>
      <dsp:spPr>
        <a:xfrm>
          <a:off x="609599" y="0"/>
          <a:ext cx="6908800"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E9E24-41FF-4D32-814F-AE34630990BF}">
      <dsp:nvSpPr>
        <dsp:cNvPr id="0" name=""/>
        <dsp:cNvSpPr/>
      </dsp:nvSpPr>
      <dsp:spPr>
        <a:xfrm>
          <a:off x="275431" y="1625600"/>
          <a:ext cx="2438400" cy="216746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Retrieve all emails with the &lt;&lt;Manpower Report&gt;&gt; and download attachments</a:t>
          </a:r>
          <a:endParaRPr lang="en-SG" sz="2100" kern="1200" dirty="0"/>
        </a:p>
      </dsp:txBody>
      <dsp:txXfrm>
        <a:off x="381238" y="1731407"/>
        <a:ext cx="2226786" cy="1955852"/>
      </dsp:txXfrm>
    </dsp:sp>
    <dsp:sp modelId="{7D4E41C6-B33F-480F-A7B1-394B3E0E5A6C}">
      <dsp:nvSpPr>
        <dsp:cNvPr id="0" name=""/>
        <dsp:cNvSpPr/>
      </dsp:nvSpPr>
      <dsp:spPr>
        <a:xfrm>
          <a:off x="2844799" y="1625600"/>
          <a:ext cx="2438400" cy="21674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Reply to emails</a:t>
          </a:r>
          <a:endParaRPr lang="en-SG" sz="2100" kern="1200" dirty="0"/>
        </a:p>
      </dsp:txBody>
      <dsp:txXfrm>
        <a:off x="2950606" y="1731407"/>
        <a:ext cx="2226786" cy="1955852"/>
      </dsp:txXfrm>
    </dsp:sp>
    <dsp:sp modelId="{762352AF-97E5-4386-936B-8DC32778CFCC}">
      <dsp:nvSpPr>
        <dsp:cNvPr id="0" name=""/>
        <dsp:cNvSpPr/>
      </dsp:nvSpPr>
      <dsp:spPr>
        <a:xfrm>
          <a:off x="5414168" y="1625600"/>
          <a:ext cx="2438400" cy="216746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Read excel files and add to google form</a:t>
          </a:r>
          <a:endParaRPr lang="en-SG" sz="2100" kern="1200" dirty="0"/>
        </a:p>
      </dsp:txBody>
      <dsp:txXfrm>
        <a:off x="5519975" y="1731407"/>
        <a:ext cx="2226786" cy="19558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4EB-74F7-4339-BB4D-606FE00A191F}">
      <dsp:nvSpPr>
        <dsp:cNvPr id="0" name=""/>
        <dsp:cNvSpPr/>
      </dsp:nvSpPr>
      <dsp:spPr>
        <a:xfrm>
          <a:off x="0" y="479"/>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B5D827-6670-4395-A396-A742C271C748}">
      <dsp:nvSpPr>
        <dsp:cNvPr id="0" name=""/>
        <dsp:cNvSpPr/>
      </dsp:nvSpPr>
      <dsp:spPr>
        <a:xfrm>
          <a:off x="0" y="479"/>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Setup Outlook</a:t>
          </a:r>
        </a:p>
      </dsp:txBody>
      <dsp:txXfrm>
        <a:off x="0" y="479"/>
        <a:ext cx="4688724" cy="785737"/>
      </dsp:txXfrm>
    </dsp:sp>
    <dsp:sp modelId="{93E5EB9C-ACB5-4A10-B3BA-9B4B17E07A4F}">
      <dsp:nvSpPr>
        <dsp:cNvPr id="0" name=""/>
        <dsp:cNvSpPr/>
      </dsp:nvSpPr>
      <dsp:spPr>
        <a:xfrm>
          <a:off x="0" y="786217"/>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F05AAD-06B5-4248-B345-EC36FFC69E30}">
      <dsp:nvSpPr>
        <dsp:cNvPr id="0" name=""/>
        <dsp:cNvSpPr/>
      </dsp:nvSpPr>
      <dsp:spPr>
        <a:xfrm>
          <a:off x="0" y="786217"/>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Email Automation</a:t>
          </a:r>
        </a:p>
      </dsp:txBody>
      <dsp:txXfrm>
        <a:off x="0" y="786217"/>
        <a:ext cx="4688724" cy="785737"/>
      </dsp:txXfrm>
    </dsp:sp>
    <dsp:sp modelId="{91B81A57-377E-458C-AE3B-F10DB160989F}">
      <dsp:nvSpPr>
        <dsp:cNvPr id="0" name=""/>
        <dsp:cNvSpPr/>
      </dsp:nvSpPr>
      <dsp:spPr>
        <a:xfrm>
          <a:off x="0" y="1571954"/>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C46086-B4CF-4276-839C-3F6D2F41F65F}">
      <dsp:nvSpPr>
        <dsp:cNvPr id="0" name=""/>
        <dsp:cNvSpPr/>
      </dsp:nvSpPr>
      <dsp:spPr>
        <a:xfrm>
          <a:off x="0" y="1571954"/>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0" kern="1200" dirty="0">
              <a:solidFill>
                <a:schemeClr val="tx1"/>
              </a:solidFill>
            </a:rPr>
            <a:t>Accessing excel rows and enter data into form</a:t>
          </a:r>
        </a:p>
      </dsp:txBody>
      <dsp:txXfrm>
        <a:off x="0" y="1571954"/>
        <a:ext cx="4688724" cy="785737"/>
      </dsp:txXfrm>
    </dsp:sp>
    <dsp:sp modelId="{F6EDA221-A082-4CF7-9BEF-E63662EC7644}">
      <dsp:nvSpPr>
        <dsp:cNvPr id="0" name=""/>
        <dsp:cNvSpPr/>
      </dsp:nvSpPr>
      <dsp:spPr>
        <a:xfrm>
          <a:off x="0" y="2357691"/>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64009A-9C4F-400D-9E57-4BDA0029F9E1}">
      <dsp:nvSpPr>
        <dsp:cNvPr id="0" name=""/>
        <dsp:cNvSpPr/>
      </dsp:nvSpPr>
      <dsp:spPr>
        <a:xfrm>
          <a:off x="0" y="2357691"/>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b="1" kern="1200" dirty="0">
              <a:solidFill>
                <a:srgbClr val="C00000"/>
              </a:solidFill>
            </a:rPr>
            <a:t>Extracting form data from </a:t>
          </a:r>
          <a:r>
            <a:rPr lang="en-SG" sz="2400" b="1" kern="1200" dirty="0" err="1">
              <a:solidFill>
                <a:srgbClr val="C00000"/>
              </a:solidFill>
            </a:rPr>
            <a:t>FormSG</a:t>
          </a:r>
          <a:r>
            <a:rPr lang="en-SG" sz="2400" b="1" kern="1200" dirty="0">
              <a:solidFill>
                <a:srgbClr val="C00000"/>
              </a:solidFill>
            </a:rPr>
            <a:t> email</a:t>
          </a:r>
        </a:p>
      </dsp:txBody>
      <dsp:txXfrm>
        <a:off x="0" y="2357691"/>
        <a:ext cx="4688724" cy="785737"/>
      </dsp:txXfrm>
    </dsp:sp>
    <dsp:sp modelId="{8CBABEC7-5BCD-45A9-973E-2B4946297DC6}">
      <dsp:nvSpPr>
        <dsp:cNvPr id="0" name=""/>
        <dsp:cNvSpPr/>
      </dsp:nvSpPr>
      <dsp:spPr>
        <a:xfrm>
          <a:off x="0" y="3143428"/>
          <a:ext cx="468872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63ECCF-E6DC-4EBD-BD0D-7493E3EEEE56}">
      <dsp:nvSpPr>
        <dsp:cNvPr id="0" name=""/>
        <dsp:cNvSpPr/>
      </dsp:nvSpPr>
      <dsp:spPr>
        <a:xfrm>
          <a:off x="0" y="3143428"/>
          <a:ext cx="4688724" cy="78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SG" sz="2400" b="0" kern="1200" dirty="0">
            <a:solidFill>
              <a:schemeClr val="tx1"/>
            </a:solidFill>
          </a:endParaRPr>
        </a:p>
      </dsp:txBody>
      <dsp:txXfrm>
        <a:off x="0" y="3143428"/>
        <a:ext cx="4688724" cy="785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B4388-FCC3-4D0F-A5F3-2AC1DCE42063}" type="datetimeFigureOut">
              <a:rPr lang="en-SG" smtClean="0"/>
              <a:t>19/1/2024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221EB-99E6-44AD-93EB-3441D5315D3F}" type="slidenum">
              <a:rPr lang="en-SG" smtClean="0"/>
              <a:t>‹#›</a:t>
            </a:fld>
            <a:endParaRPr lang="en-SG"/>
          </a:p>
        </p:txBody>
      </p:sp>
    </p:spTree>
    <p:extLst>
      <p:ext uri="{BB962C8B-B14F-4D97-AF65-F5344CB8AC3E}">
        <p14:creationId xmlns:p14="http://schemas.microsoft.com/office/powerpoint/2010/main" val="12074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power-automate/desktop-flows/install#install-power-automate-using-the-msi-installe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power-automate/desktop-flows/install-browser-extension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hlinkClick r:id="rId3"/>
              </a:rPr>
              <a:t>Install Power Automate - Power Automate | Microsoft Learn</a:t>
            </a:r>
            <a:endParaRPr lang="en-SG"/>
          </a:p>
        </p:txBody>
      </p:sp>
      <p:sp>
        <p:nvSpPr>
          <p:cNvPr id="4" name="Slide Number Placeholder 3"/>
          <p:cNvSpPr>
            <a:spLocks noGrp="1"/>
          </p:cNvSpPr>
          <p:nvPr>
            <p:ph type="sldNum" sz="quarter" idx="5"/>
          </p:nvPr>
        </p:nvSpPr>
        <p:spPr/>
        <p:txBody>
          <a:bodyPr/>
          <a:lstStyle/>
          <a:p>
            <a:fld id="{7B8221EB-99E6-44AD-93EB-3441D5315D3F}" type="slidenum">
              <a:rPr lang="en-SG" smtClean="0"/>
              <a:t>1</a:t>
            </a:fld>
            <a:endParaRPr lang="en-SG"/>
          </a:p>
        </p:txBody>
      </p:sp>
    </p:spTree>
    <p:extLst>
      <p:ext uri="{BB962C8B-B14F-4D97-AF65-F5344CB8AC3E}">
        <p14:creationId xmlns:p14="http://schemas.microsoft.com/office/powerpoint/2010/main" val="361523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https://mymailnypedu-my.sharepoint.com/personal/alan_chow_nyp_edu_sg/_layouts/15/onedrive.aspx?id=%2Fpersonal%2Falan%5Fchow%5Fnyp%5Fedu%5Fsg%2FDocuments%2FRPA%5Ffolder&amp;view=0</a:t>
            </a:r>
          </a:p>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84</a:t>
            </a:fld>
            <a:endParaRPr lang="en-SG"/>
          </a:p>
        </p:txBody>
      </p:sp>
    </p:spTree>
    <p:extLst>
      <p:ext uri="{BB962C8B-B14F-4D97-AF65-F5344CB8AC3E}">
        <p14:creationId xmlns:p14="http://schemas.microsoft.com/office/powerpoint/2010/main" val="219610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https://mymailnypedu-my.sharepoint.com/personal/alan_chow_nyp_edu_sg/_layouts/15/onedrive.aspx?id=%2Fpersonal%2Falan%5Fchow%5Fnyp%5Fedu%5Fsg%2FDocuments%2FRPA%5Ffolder&amp;view=0</a:t>
            </a:r>
          </a:p>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85</a:t>
            </a:fld>
            <a:endParaRPr lang="en-SG"/>
          </a:p>
        </p:txBody>
      </p:sp>
    </p:spTree>
    <p:extLst>
      <p:ext uri="{BB962C8B-B14F-4D97-AF65-F5344CB8AC3E}">
        <p14:creationId xmlns:p14="http://schemas.microsoft.com/office/powerpoint/2010/main" val="243208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hlinkClick r:id="rId3"/>
              </a:rPr>
              <a:t>Install Power Automate browser extensions - Power Automate | Microsoft Learn</a:t>
            </a:r>
            <a:endParaRPr lang="en-SG" dirty="0"/>
          </a:p>
        </p:txBody>
      </p:sp>
      <p:sp>
        <p:nvSpPr>
          <p:cNvPr id="4" name="Slide Number Placeholder 3"/>
          <p:cNvSpPr>
            <a:spLocks noGrp="1"/>
          </p:cNvSpPr>
          <p:nvPr>
            <p:ph type="sldNum" sz="quarter" idx="5"/>
          </p:nvPr>
        </p:nvSpPr>
        <p:spPr/>
        <p:txBody>
          <a:bodyPr/>
          <a:lstStyle/>
          <a:p>
            <a:fld id="{10489C8E-81FC-4DD0-BFA7-35CAC9951863}" type="slidenum">
              <a:rPr lang="en-SG" smtClean="0"/>
              <a:t>91</a:t>
            </a:fld>
            <a:endParaRPr lang="en-SG"/>
          </a:p>
        </p:txBody>
      </p:sp>
    </p:spTree>
    <p:extLst>
      <p:ext uri="{BB962C8B-B14F-4D97-AF65-F5344CB8AC3E}">
        <p14:creationId xmlns:p14="http://schemas.microsoft.com/office/powerpoint/2010/main" val="264086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4D5156"/>
                </a:solidFill>
                <a:effectLst/>
                <a:latin typeface="Google Sans"/>
              </a:rPr>
              <a:t>safe mode is </a:t>
            </a:r>
            <a:r>
              <a:rPr lang="en-SG" b="0" i="0" dirty="0">
                <a:solidFill>
                  <a:srgbClr val="040C28"/>
                </a:solidFill>
                <a:effectLst/>
                <a:latin typeface="Google Sans"/>
              </a:rPr>
              <a:t>a way to load application with outlook without </a:t>
            </a:r>
            <a:r>
              <a:rPr lang="en-SG" b="0" i="0">
                <a:solidFill>
                  <a:srgbClr val="040C28"/>
                </a:solidFill>
                <a:effectLst/>
                <a:latin typeface="Google Sans"/>
              </a:rPr>
              <a:t>any additional </a:t>
            </a:r>
            <a:r>
              <a:rPr lang="en-SG" b="0" i="0" dirty="0">
                <a:solidFill>
                  <a:srgbClr val="040C28"/>
                </a:solidFill>
                <a:effectLst/>
                <a:latin typeface="Google Sans"/>
              </a:rPr>
              <a:t>plug-ins or add-on files.</a:t>
            </a:r>
          </a:p>
        </p:txBody>
      </p:sp>
      <p:sp>
        <p:nvSpPr>
          <p:cNvPr id="4" name="Slide Number Placeholder 3"/>
          <p:cNvSpPr>
            <a:spLocks noGrp="1"/>
          </p:cNvSpPr>
          <p:nvPr>
            <p:ph type="sldNum" sz="quarter" idx="5"/>
          </p:nvPr>
        </p:nvSpPr>
        <p:spPr/>
        <p:txBody>
          <a:bodyPr/>
          <a:lstStyle/>
          <a:p>
            <a:fld id="{7B8221EB-99E6-44AD-93EB-3441D5315D3F}" type="slidenum">
              <a:rPr lang="en-SG" smtClean="0"/>
              <a:t>5</a:t>
            </a:fld>
            <a:endParaRPr lang="en-SG"/>
          </a:p>
        </p:txBody>
      </p:sp>
    </p:spTree>
    <p:extLst>
      <p:ext uri="{BB962C8B-B14F-4D97-AF65-F5344CB8AC3E}">
        <p14:creationId xmlns:p14="http://schemas.microsoft.com/office/powerpoint/2010/main" val="351148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10</a:t>
            </a:fld>
            <a:endParaRPr lang="en-SG"/>
          </a:p>
        </p:txBody>
      </p:sp>
    </p:spTree>
    <p:extLst>
      <p:ext uri="{BB962C8B-B14F-4D97-AF65-F5344CB8AC3E}">
        <p14:creationId xmlns:p14="http://schemas.microsoft.com/office/powerpoint/2010/main" val="290710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https://www.rpasamples.com/unicorn</a:t>
            </a:r>
          </a:p>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29</a:t>
            </a:fld>
            <a:endParaRPr lang="en-SG"/>
          </a:p>
        </p:txBody>
      </p:sp>
    </p:spTree>
    <p:extLst>
      <p:ext uri="{BB962C8B-B14F-4D97-AF65-F5344CB8AC3E}">
        <p14:creationId xmlns:p14="http://schemas.microsoft.com/office/powerpoint/2010/main" val="1781117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2670175" y="509588"/>
            <a:ext cx="4533900" cy="25495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987427" y="3228896"/>
            <a:ext cx="7899399" cy="3058954"/>
          </a:xfrm>
          <a:prstGeom prst="rect">
            <a:avLst/>
          </a:prstGeom>
        </p:spPr>
        <p:txBody>
          <a:bodyPr lIns="91413" tIns="91413" rIns="91413" bIns="91413" anchor="t" anchorCtr="0">
            <a:noAutofit/>
          </a:bodyPr>
          <a:lstStyle/>
          <a:p>
            <a:endParaRPr/>
          </a:p>
        </p:txBody>
      </p:sp>
    </p:spTree>
    <p:extLst>
      <p:ext uri="{BB962C8B-B14F-4D97-AF65-F5344CB8AC3E}">
        <p14:creationId xmlns:p14="http://schemas.microsoft.com/office/powerpoint/2010/main" val="402006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9C3C-B07A-4790-A38E-2BB1C4C76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28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9C3C-B07A-4790-A38E-2BB1C4C76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39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The </a:t>
            </a:r>
            <a:r>
              <a:rPr lang="en-US" b="1" dirty="0"/>
              <a:t>Launch Excel </a:t>
            </a:r>
            <a:r>
              <a:rPr lang="en-US" dirty="0"/>
              <a:t>action is inside the </a:t>
            </a:r>
            <a:r>
              <a:rPr lang="en-US" b="1" dirty="0"/>
              <a:t>FOR EACH FLOW. This means if there are multiple files, each files is opened ONE BY ONE and PROCESSED them</a:t>
            </a:r>
          </a:p>
          <a:p>
            <a:pPr algn="ctr"/>
            <a:endParaRPr lang="en-US" b="1" dirty="0"/>
          </a:p>
          <a:p>
            <a:pPr algn="ctr"/>
            <a:r>
              <a:rPr lang="en-US" b="1" dirty="0"/>
              <a:t>After launching, let’s read the data!</a:t>
            </a:r>
            <a:r>
              <a:rPr lang="en-US" dirty="0"/>
              <a:t> </a:t>
            </a:r>
            <a:endParaRPr lang="en-US" dirty="0">
              <a:solidFill>
                <a:srgbClr val="C00000"/>
              </a:solidFill>
              <a:sym typeface="Wingdings" panose="05000000000000000000" pitchFamily="2" charset="2"/>
            </a:endParaRPr>
          </a:p>
          <a:p>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57</a:t>
            </a:fld>
            <a:endParaRPr lang="en-SG"/>
          </a:p>
        </p:txBody>
      </p:sp>
    </p:spTree>
    <p:extLst>
      <p:ext uri="{BB962C8B-B14F-4D97-AF65-F5344CB8AC3E}">
        <p14:creationId xmlns:p14="http://schemas.microsoft.com/office/powerpoint/2010/main" val="252191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000000"/>
                </a:solidFill>
                <a:effectLst/>
                <a:latin typeface="SegoeUI"/>
              </a:rPr>
              <a:t>Inbox\RPA Process</a:t>
            </a:r>
            <a:endParaRPr lang="en-SG" dirty="0"/>
          </a:p>
        </p:txBody>
      </p:sp>
      <p:sp>
        <p:nvSpPr>
          <p:cNvPr id="4" name="Slide Number Placeholder 3"/>
          <p:cNvSpPr>
            <a:spLocks noGrp="1"/>
          </p:cNvSpPr>
          <p:nvPr>
            <p:ph type="sldNum" sz="quarter" idx="5"/>
          </p:nvPr>
        </p:nvSpPr>
        <p:spPr/>
        <p:txBody>
          <a:bodyPr/>
          <a:lstStyle/>
          <a:p>
            <a:fld id="{7B8221EB-99E6-44AD-93EB-3441D5315D3F}" type="slidenum">
              <a:rPr lang="en-SG" smtClean="0"/>
              <a:t>80</a:t>
            </a:fld>
            <a:endParaRPr lang="en-SG"/>
          </a:p>
        </p:txBody>
      </p:sp>
    </p:spTree>
    <p:extLst>
      <p:ext uri="{BB962C8B-B14F-4D97-AF65-F5344CB8AC3E}">
        <p14:creationId xmlns:p14="http://schemas.microsoft.com/office/powerpoint/2010/main" val="301113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C1F6-0449-8456-A333-2C5F0E1977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CEAC3F7-48E8-4177-DA88-A9095D0C2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75C4AF98-C8DE-3429-16F0-99DA3D30E090}"/>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5" name="Footer Placeholder 4">
            <a:extLst>
              <a:ext uri="{FF2B5EF4-FFF2-40B4-BE49-F238E27FC236}">
                <a16:creationId xmlns:a16="http://schemas.microsoft.com/office/drawing/2014/main" id="{D5D4B670-F33B-DF30-4A2D-2D0A552473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C6F931C-0B67-977B-D71C-09069932D62A}"/>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3417565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AC4F-19CD-4BDD-3A82-1E84C6E730D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0726485-518E-3C80-B913-90FFD4006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0BE3EA1-6B5B-924B-712C-6E2CB0584483}"/>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5" name="Footer Placeholder 4">
            <a:extLst>
              <a:ext uri="{FF2B5EF4-FFF2-40B4-BE49-F238E27FC236}">
                <a16:creationId xmlns:a16="http://schemas.microsoft.com/office/drawing/2014/main" id="{9FA5084C-A054-83A0-FF7F-ABF10DE82D1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E93EA0E-45D8-64B3-3516-CA071C23AE7D}"/>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84650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8AA645-1C98-EB7E-2740-EC1F466E61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EABCB8-1DA0-6B96-23F8-E27D60E22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406DF2-0E69-4EC5-5858-7C5773826385}"/>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5" name="Footer Placeholder 4">
            <a:extLst>
              <a:ext uri="{FF2B5EF4-FFF2-40B4-BE49-F238E27FC236}">
                <a16:creationId xmlns:a16="http://schemas.microsoft.com/office/drawing/2014/main" id="{E24627B7-E298-FC4E-3875-972216FE9DD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2440689-445B-8752-4A95-F80486419339}"/>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68338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1"/>
            <a:ext cx="12190286" cy="6155481"/>
          </a:xfrm>
          <a:prstGeom prst="rect">
            <a:avLst/>
          </a:prstGeom>
          <a:ln w="12700">
            <a:miter lim="400000"/>
          </a:ln>
        </p:spPr>
      </p:pic>
      <p:sp>
        <p:nvSpPr>
          <p:cNvPr id="9" name="Title"/>
          <p:cNvSpPr>
            <a:spLocks noGrp="1"/>
          </p:cNvSpPr>
          <p:nvPr>
            <p:ph type="title" hasCustomPrompt="1"/>
          </p:nvPr>
        </p:nvSpPr>
        <p:spPr>
          <a:xfrm>
            <a:off x="584200" y="3035435"/>
            <a:ext cx="6883400" cy="498342"/>
          </a:xfrm>
          <a:noFill/>
        </p:spPr>
        <p:txBody>
          <a:bodyPr wrap="square" lIns="0" tIns="0" rIns="0" bIns="0" anchor="b" anchorCtr="0">
            <a:spAutoFit/>
          </a:bodyPr>
          <a:lstStyle>
            <a:lvl1pPr>
              <a:defRPr sz="3598"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04571"/>
          </a:xfrm>
          <a:noFill/>
        </p:spPr>
        <p:txBody>
          <a:bodyPr wrap="square" lIns="0" tIns="0" rIns="0" bIns="0">
            <a:spAutoFit/>
          </a:bodyPr>
          <a:lstStyle>
            <a:lvl1pPr marL="0" indent="0">
              <a:spcBef>
                <a:spcPct val="0"/>
              </a:spcBef>
              <a:buNone/>
              <a:defRPr sz="2199"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1" y="585788"/>
            <a:ext cx="1366245" cy="292608"/>
          </a:xfrm>
          <a:prstGeom prst="rect">
            <a:avLst/>
          </a:prstGeom>
        </p:spPr>
      </p:pic>
    </p:spTree>
    <p:extLst>
      <p:ext uri="{BB962C8B-B14F-4D97-AF65-F5344CB8AC3E}">
        <p14:creationId xmlns:p14="http://schemas.microsoft.com/office/powerpoint/2010/main" val="232991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1" cy="126957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60785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9867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554952" y="2776668"/>
            <a:ext cx="3082095" cy="769441"/>
          </a:xfrm>
        </p:spPr>
        <p:txBody>
          <a:bodyPr lIns="0" tIns="0" rIns="0" bIns="0"/>
          <a:lstStyle>
            <a:lvl1pPr>
              <a:defRPr sz="5000" b="1" i="0">
                <a:solidFill>
                  <a:schemeClr val="bg1"/>
                </a:solidFill>
                <a:latin typeface="Segoe UI"/>
                <a:cs typeface="Segoe UI"/>
              </a:defRPr>
            </a:lvl1pPr>
          </a:lstStyle>
          <a:p>
            <a:endParaRPr/>
          </a:p>
        </p:txBody>
      </p:sp>
      <p:sp>
        <p:nvSpPr>
          <p:cNvPr id="3" name="Holder 3"/>
          <p:cNvSpPr>
            <a:spLocks noGrp="1"/>
          </p:cNvSpPr>
          <p:nvPr>
            <p:ph type="body" idx="1"/>
          </p:nvPr>
        </p:nvSpPr>
        <p:spPr>
          <a:xfrm>
            <a:off x="340660" y="1300602"/>
            <a:ext cx="11510678" cy="368434"/>
          </a:xfrm>
        </p:spPr>
        <p:txBody>
          <a:bodyPr lIns="0" tIns="0" rIns="0" bIns="0"/>
          <a:lstStyle>
            <a:lvl1pPr>
              <a:defRPr sz="2394" b="0" i="0">
                <a:solidFill>
                  <a:schemeClr val="bg1"/>
                </a:solidFill>
                <a:latin typeface="Segoe UI Semilight"/>
                <a:cs typeface="Segoe UI Semi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56394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54952" y="2776668"/>
            <a:ext cx="3082095" cy="769441"/>
          </a:xfrm>
        </p:spPr>
        <p:txBody>
          <a:bodyPr lIns="0" tIns="0" rIns="0" bIns="0"/>
          <a:lstStyle>
            <a:lvl1pPr>
              <a:defRPr sz="5000" b="1" i="0">
                <a:solidFill>
                  <a:schemeClr val="bg1"/>
                </a:solidFill>
                <a:latin typeface="Segoe UI"/>
                <a:cs typeface="Segoe UI"/>
              </a:defRPr>
            </a:lvl1pPr>
          </a:lstStyle>
          <a:p>
            <a:endParaRPr/>
          </a:p>
        </p:txBody>
      </p:sp>
      <p:sp>
        <p:nvSpPr>
          <p:cNvPr id="3" name="Holder 3"/>
          <p:cNvSpPr>
            <a:spLocks noGrp="1"/>
          </p:cNvSpPr>
          <p:nvPr>
            <p:ph sz="half" idx="2"/>
          </p:nvPr>
        </p:nvSpPr>
        <p:spPr>
          <a:xfrm>
            <a:off x="808731" y="1473510"/>
            <a:ext cx="2592822" cy="214546"/>
          </a:xfrm>
          <a:prstGeom prst="rect">
            <a:avLst/>
          </a:prstGeom>
        </p:spPr>
        <p:txBody>
          <a:bodyPr wrap="square" lIns="0" tIns="0" rIns="0" bIns="0">
            <a:spAutoFit/>
          </a:bodyPr>
          <a:lstStyle>
            <a:lvl1pPr>
              <a:defRPr sz="1394" b="0" i="0">
                <a:solidFill>
                  <a:schemeClr val="bg1"/>
                </a:solidFill>
                <a:latin typeface="Segoe UI"/>
                <a:cs typeface="Segoe UI"/>
              </a:defRPr>
            </a:lvl1pPr>
          </a:lstStyle>
          <a:p>
            <a:endParaRPr/>
          </a:p>
        </p:txBody>
      </p:sp>
      <p:sp>
        <p:nvSpPr>
          <p:cNvPr id="4" name="Holder 4"/>
          <p:cNvSpPr>
            <a:spLocks noGrp="1"/>
          </p:cNvSpPr>
          <p:nvPr>
            <p:ph sz="half" idx="3"/>
          </p:nvPr>
        </p:nvSpPr>
        <p:spPr>
          <a:xfrm>
            <a:off x="6278880" y="1577340"/>
            <a:ext cx="5303520" cy="60785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9800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554952" y="2776668"/>
            <a:ext cx="3082095" cy="769441"/>
          </a:xfrm>
        </p:spPr>
        <p:txBody>
          <a:bodyPr lIns="0" tIns="0" rIns="0" bIns="0"/>
          <a:lstStyle>
            <a:lvl1pPr>
              <a:defRPr sz="5000" b="1" i="0">
                <a:solidFill>
                  <a:schemeClr val="bg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21890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7112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1"/>
            <a:ext cx="12190286" cy="6155481"/>
          </a:xfrm>
          <a:prstGeom prst="rect">
            <a:avLst/>
          </a:prstGeom>
          <a:ln w="12700">
            <a:miter lim="400000"/>
          </a:ln>
        </p:spPr>
      </p:pic>
      <p:sp>
        <p:nvSpPr>
          <p:cNvPr id="9" name="Title"/>
          <p:cNvSpPr>
            <a:spLocks noGrp="1"/>
          </p:cNvSpPr>
          <p:nvPr>
            <p:ph type="title" hasCustomPrompt="1"/>
          </p:nvPr>
        </p:nvSpPr>
        <p:spPr>
          <a:xfrm>
            <a:off x="584200" y="2979779"/>
            <a:ext cx="6883400" cy="553998"/>
          </a:xfrm>
          <a:noFill/>
        </p:spPr>
        <p:txBody>
          <a:bodyPr wrap="square" lIns="0" tIns="0" rIns="0" bIns="0" anchor="b" anchorCtr="0">
            <a:spAutoFit/>
          </a:bodyPr>
          <a:lstStyle>
            <a:lvl1pPr>
              <a:defRPr sz="3598"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199"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1" y="585788"/>
            <a:ext cx="1366245" cy="292608"/>
          </a:xfrm>
          <a:prstGeom prst="rect">
            <a:avLst/>
          </a:prstGeom>
        </p:spPr>
      </p:pic>
    </p:spTree>
    <p:extLst>
      <p:ext uri="{BB962C8B-B14F-4D97-AF65-F5344CB8AC3E}">
        <p14:creationId xmlns:p14="http://schemas.microsoft.com/office/powerpoint/2010/main" val="3097702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A174-ABC6-4245-86A4-525DB4B837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E4070-1757-42F3-8E13-971378D51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DF5F2-B256-4313-AB65-EC3F413E1BAC}"/>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826D275A-814B-452D-BA0C-600DBB7FF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2B0ED-67D1-468F-A69B-25C218CA875C}"/>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4001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37BBF-09D7-4B7E-0C42-8A923BCBAA4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D00D491-CA2D-A68C-C59C-07EB785EE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811929-A6C9-2470-F85F-73862AB18E4A}"/>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5" name="Footer Placeholder 4">
            <a:extLst>
              <a:ext uri="{FF2B5EF4-FFF2-40B4-BE49-F238E27FC236}">
                <a16:creationId xmlns:a16="http://schemas.microsoft.com/office/drawing/2014/main" id="{52E617A9-F007-C3E7-E0F6-B4F39AB6806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C32E87B-0EC7-9949-0EC0-01F8C32DEE78}"/>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3176964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2015-85A1-4ADB-BF18-162582C6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6C49E-1854-4F3D-A398-4EF284F277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9466-2FC4-44F5-A4FB-76521E697A43}"/>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83530ED7-D7D8-432B-B988-EED734D1C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C8E0-013B-4425-8C0D-25120A41BC9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4109960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9CF5-053B-4FB2-BA89-21A55C916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A80B64-0980-4968-984B-6215AA8D26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999736-838E-488F-8490-F4F6DE7BB91C}"/>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10159DE8-D557-4790-AFBD-918E6FA40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0AD6D-34DD-4F90-80B4-0CC440B2C42A}"/>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83794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46D3-D5FA-4E9E-B4A3-F9E862C2C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66860D-4509-44B8-9150-8D695C8854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F822C-A857-43C2-9F30-34568020F0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52C21-C334-4937-880C-54651AD2B4D3}"/>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6" name="Footer Placeholder 5">
            <a:extLst>
              <a:ext uri="{FF2B5EF4-FFF2-40B4-BE49-F238E27FC236}">
                <a16:creationId xmlns:a16="http://schemas.microsoft.com/office/drawing/2014/main" id="{784CAA3E-A428-4C0B-8265-7FB86374A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29F5-39FF-474F-9A89-692FC15BEE20}"/>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679070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A238-56D4-4242-8DF5-8031B1EE84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3B829C-6D2A-4E88-B7D1-0B153CC79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711B9C-8754-40B8-9748-CEB67E5A93D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AE1997-2731-4B3B-A622-960CF93AC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C0CE3B-786C-4710-BE5E-BEB82A4FE4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8E9F4-7987-4729-AAA5-78998670889E}"/>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8" name="Footer Placeholder 7">
            <a:extLst>
              <a:ext uri="{FF2B5EF4-FFF2-40B4-BE49-F238E27FC236}">
                <a16:creationId xmlns:a16="http://schemas.microsoft.com/office/drawing/2014/main" id="{29ECEF29-5269-4CFE-8A3F-4ACAD6D6E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BD48FA-D6B1-4E45-BF10-80CC98BCA765}"/>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2570875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02EA-52FF-4C30-8EF5-EE584BABF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BA7DC4-58F8-485A-91BB-A5CB75BD27A0}"/>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4" name="Footer Placeholder 3">
            <a:extLst>
              <a:ext uri="{FF2B5EF4-FFF2-40B4-BE49-F238E27FC236}">
                <a16:creationId xmlns:a16="http://schemas.microsoft.com/office/drawing/2014/main" id="{0E4B941A-35FE-4939-9FA6-6174C078D0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751BC-77C7-41C8-9B8E-9F74C102403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397297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EF281-1066-4D24-95DC-FC6F12684AC3}"/>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3" name="Footer Placeholder 2">
            <a:extLst>
              <a:ext uri="{FF2B5EF4-FFF2-40B4-BE49-F238E27FC236}">
                <a16:creationId xmlns:a16="http://schemas.microsoft.com/office/drawing/2014/main" id="{C560AD5E-173A-438B-BF70-C18752925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B6BF0D-F976-41BE-B93D-4C7F6DF2D005}"/>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428662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7C511-904F-4B29-A669-A14015E562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7DF6-13F4-499A-A1DE-3AB0F0969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E2B9BA-87AE-4A4E-9CF4-F5F64C872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EA0470-B4EE-4D79-A5AE-5549AE533078}"/>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6" name="Footer Placeholder 5">
            <a:extLst>
              <a:ext uri="{FF2B5EF4-FFF2-40B4-BE49-F238E27FC236}">
                <a16:creationId xmlns:a16="http://schemas.microsoft.com/office/drawing/2014/main" id="{CA14A299-F3E1-4AF0-B15E-DFAAFB174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33D3E-EA24-41DD-8304-7A9A36B8D73E}"/>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571142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5752-9272-40DA-8D9F-461749C2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2284E-D467-4E94-9C42-DE2AE67E8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6040D2-89E5-4DE1-8492-9693F829C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599363-611C-4D3A-B089-98E0D4B8CA6A}"/>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6" name="Footer Placeholder 5">
            <a:extLst>
              <a:ext uri="{FF2B5EF4-FFF2-40B4-BE49-F238E27FC236}">
                <a16:creationId xmlns:a16="http://schemas.microsoft.com/office/drawing/2014/main" id="{1EDFD402-8834-4B63-9786-BD466F353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A0643-19E4-49B6-93F2-A310434E47C3}"/>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974949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A970-8204-4D09-8D78-A56DB01568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3D3BFF-6089-4641-A4F2-BA76210B7B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90904-C8AF-4D18-8DF7-BB1F528579BD}"/>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A7CD2A0B-C0BE-46C7-9CEB-1FDD5B158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D92C3-685D-47FF-B4B4-3F79D49B2D37}"/>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689645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08080A-AE09-43EC-A0A1-7D5EC9C16C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B02E91-8A7B-4A1B-8CA2-E166E3CA68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19862-EC64-474F-9655-23DFEF5296F9}"/>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FCFE6F74-E918-4287-9C3D-961156476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92DCD-D5EA-4C99-85BF-E5A6785DEAE7}"/>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024189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A484-9775-0715-888B-81A1494B39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7CDD9F9-59F6-4766-295A-F3C79CAE6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39D652-FAE4-46B9-8114-2BB85960BD6F}"/>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5" name="Footer Placeholder 4">
            <a:extLst>
              <a:ext uri="{FF2B5EF4-FFF2-40B4-BE49-F238E27FC236}">
                <a16:creationId xmlns:a16="http://schemas.microsoft.com/office/drawing/2014/main" id="{4B5847F6-F3B8-C776-8168-603EFEC13C4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FE543C-751E-8775-51EC-9BC76E9734A0}"/>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2818687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28840" y="2671851"/>
            <a:ext cx="6031600" cy="1546400"/>
          </a:xfrm>
          <a:prstGeom prst="rect">
            <a:avLst/>
          </a:prstGeom>
        </p:spPr>
        <p:txBody>
          <a:bodyPr spcFirstLastPara="1" wrap="square" lIns="91425" tIns="91425" rIns="91425" bIns="91425" anchor="b" anchorCtr="0"/>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10" name="Google Shape;10;p2"/>
          <p:cNvCxnSpPr/>
          <p:nvPr/>
        </p:nvCxnSpPr>
        <p:spPr>
          <a:xfrm>
            <a:off x="-8033" y="4902016"/>
            <a:ext cx="12216000" cy="0"/>
          </a:xfrm>
          <a:prstGeom prst="straightConnector1">
            <a:avLst/>
          </a:prstGeom>
          <a:noFill/>
          <a:ln w="9525" cap="flat" cmpd="sng">
            <a:solidFill>
              <a:srgbClr val="000000"/>
            </a:solidFill>
            <a:prstDash val="solid"/>
            <a:round/>
            <a:headEnd type="none" w="med" len="med"/>
            <a:tailEnd type="none" w="med" len="med"/>
          </a:ln>
        </p:spPr>
      </p:cxnSp>
      <p:sp>
        <p:nvSpPr>
          <p:cNvPr id="11" name="Google Shape;11;p2"/>
          <p:cNvSpPr/>
          <p:nvPr/>
        </p:nvSpPr>
        <p:spPr>
          <a:xfrm>
            <a:off x="1490600" y="4524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Tree>
    <p:extLst>
      <p:ext uri="{BB962C8B-B14F-4D97-AF65-F5344CB8AC3E}">
        <p14:creationId xmlns:p14="http://schemas.microsoft.com/office/powerpoint/2010/main" val="244920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2696400" y="3754564"/>
            <a:ext cx="7455200" cy="10464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400"/>
              <a:buNone/>
              <a:defRPr sz="1867">
                <a:highlight>
                  <a:srgbClr val="FFCD00"/>
                </a:highlight>
              </a:defRPr>
            </a:lvl1pPr>
            <a:lvl2pPr lvl="1" rtl="0">
              <a:spcBef>
                <a:spcPts val="0"/>
              </a:spcBef>
              <a:spcAft>
                <a:spcPts val="0"/>
              </a:spcAft>
              <a:buClr>
                <a:schemeClr val="dk2"/>
              </a:buClr>
              <a:buSzPts val="1400"/>
              <a:buNone/>
              <a:defRPr sz="1867">
                <a:solidFill>
                  <a:schemeClr val="dk2"/>
                </a:solidFill>
                <a:highlight>
                  <a:srgbClr val="FFCD00"/>
                </a:highlight>
              </a:defRPr>
            </a:lvl2pPr>
            <a:lvl3pPr lvl="2" rtl="0">
              <a:spcBef>
                <a:spcPts val="0"/>
              </a:spcBef>
              <a:spcAft>
                <a:spcPts val="0"/>
              </a:spcAft>
              <a:buClr>
                <a:schemeClr val="dk2"/>
              </a:buClr>
              <a:buSzPts val="1400"/>
              <a:buNone/>
              <a:defRPr sz="1867">
                <a:solidFill>
                  <a:schemeClr val="dk2"/>
                </a:solidFill>
                <a:highlight>
                  <a:srgbClr val="FFCD00"/>
                </a:highlight>
              </a:defRPr>
            </a:lvl3pPr>
            <a:lvl4pPr lvl="3" rtl="0">
              <a:spcBef>
                <a:spcPts val="0"/>
              </a:spcBef>
              <a:spcAft>
                <a:spcPts val="0"/>
              </a:spcAft>
              <a:buClr>
                <a:schemeClr val="dk2"/>
              </a:buClr>
              <a:buSzPts val="1400"/>
              <a:buNone/>
              <a:defRPr sz="1867">
                <a:solidFill>
                  <a:schemeClr val="dk2"/>
                </a:solidFill>
                <a:highlight>
                  <a:srgbClr val="FFCD00"/>
                </a:highlight>
              </a:defRPr>
            </a:lvl4pPr>
            <a:lvl5pPr lvl="4" rtl="0">
              <a:spcBef>
                <a:spcPts val="0"/>
              </a:spcBef>
              <a:spcAft>
                <a:spcPts val="0"/>
              </a:spcAft>
              <a:buClr>
                <a:schemeClr val="dk2"/>
              </a:buClr>
              <a:buSzPts val="1400"/>
              <a:buNone/>
              <a:defRPr sz="1867">
                <a:solidFill>
                  <a:schemeClr val="dk2"/>
                </a:solidFill>
                <a:highlight>
                  <a:srgbClr val="FFCD00"/>
                </a:highlight>
              </a:defRPr>
            </a:lvl5pPr>
            <a:lvl6pPr lvl="5" rtl="0">
              <a:spcBef>
                <a:spcPts val="0"/>
              </a:spcBef>
              <a:spcAft>
                <a:spcPts val="0"/>
              </a:spcAft>
              <a:buClr>
                <a:schemeClr val="dk2"/>
              </a:buClr>
              <a:buSzPts val="1400"/>
              <a:buNone/>
              <a:defRPr sz="1867">
                <a:solidFill>
                  <a:schemeClr val="dk2"/>
                </a:solidFill>
                <a:highlight>
                  <a:srgbClr val="FFCD00"/>
                </a:highlight>
              </a:defRPr>
            </a:lvl6pPr>
            <a:lvl7pPr lvl="6" rtl="0">
              <a:spcBef>
                <a:spcPts val="0"/>
              </a:spcBef>
              <a:spcAft>
                <a:spcPts val="0"/>
              </a:spcAft>
              <a:buClr>
                <a:schemeClr val="dk2"/>
              </a:buClr>
              <a:buSzPts val="1400"/>
              <a:buNone/>
              <a:defRPr sz="1867">
                <a:solidFill>
                  <a:schemeClr val="dk2"/>
                </a:solidFill>
                <a:highlight>
                  <a:srgbClr val="FFCD00"/>
                </a:highlight>
              </a:defRPr>
            </a:lvl7pPr>
            <a:lvl8pPr lvl="7" rtl="0">
              <a:spcBef>
                <a:spcPts val="0"/>
              </a:spcBef>
              <a:spcAft>
                <a:spcPts val="0"/>
              </a:spcAft>
              <a:buClr>
                <a:schemeClr val="dk2"/>
              </a:buClr>
              <a:buSzPts val="1400"/>
              <a:buNone/>
              <a:defRPr sz="1867">
                <a:solidFill>
                  <a:schemeClr val="dk2"/>
                </a:solidFill>
                <a:highlight>
                  <a:srgbClr val="FFCD00"/>
                </a:highlight>
              </a:defRPr>
            </a:lvl8pPr>
            <a:lvl9pPr lvl="8" rtl="0">
              <a:spcBef>
                <a:spcPts val="0"/>
              </a:spcBef>
              <a:spcAft>
                <a:spcPts val="0"/>
              </a:spcAft>
              <a:buClr>
                <a:schemeClr val="dk2"/>
              </a:buClr>
              <a:buSzPts val="1400"/>
              <a:buNone/>
              <a:defRPr sz="1867">
                <a:solidFill>
                  <a:schemeClr val="dk2"/>
                </a:solidFill>
                <a:highlight>
                  <a:srgbClr val="FFCD00"/>
                </a:highlight>
              </a:defRPr>
            </a:lvl9pPr>
          </a:lstStyle>
          <a:p>
            <a:endParaRPr/>
          </a:p>
        </p:txBody>
      </p:sp>
      <p:cxnSp>
        <p:nvCxnSpPr>
          <p:cNvPr id="14" name="Google Shape;14;p3"/>
          <p:cNvCxnSpPr/>
          <p:nvPr/>
        </p:nvCxnSpPr>
        <p:spPr>
          <a:xfrm>
            <a:off x="-8033" y="3429016"/>
            <a:ext cx="26460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15;p3"/>
          <p:cNvSpPr/>
          <p:nvPr/>
        </p:nvSpPr>
        <p:spPr>
          <a:xfrm>
            <a:off x="1490600" y="3051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
        <p:nvSpPr>
          <p:cNvPr id="16" name="Google Shape;16;p3"/>
          <p:cNvSpPr txBox="1">
            <a:spLocks noGrp="1"/>
          </p:cNvSpPr>
          <p:nvPr>
            <p:ph type="ctrTitle"/>
          </p:nvPr>
        </p:nvSpPr>
        <p:spPr>
          <a:xfrm>
            <a:off x="2696300" y="2258031"/>
            <a:ext cx="5050400" cy="1546400"/>
          </a:xfrm>
          <a:prstGeom prst="rect">
            <a:avLst/>
          </a:prstGeom>
        </p:spPr>
        <p:txBody>
          <a:bodyPr spcFirstLastPara="1" wrap="square" lIns="91425" tIns="91425" rIns="91425" bIns="91425" anchor="b" anchorCtr="0"/>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cxnSp>
        <p:nvCxnSpPr>
          <p:cNvPr id="17" name="Google Shape;17;p3"/>
          <p:cNvCxnSpPr/>
          <p:nvPr/>
        </p:nvCxnSpPr>
        <p:spPr>
          <a:xfrm>
            <a:off x="7865300" y="3429000"/>
            <a:ext cx="43348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510474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2806733" y="2984000"/>
            <a:ext cx="6578400" cy="1093200"/>
          </a:xfrm>
          <a:prstGeom prst="rect">
            <a:avLst/>
          </a:prstGeom>
        </p:spPr>
        <p:txBody>
          <a:bodyPr spcFirstLastPara="1" wrap="square" lIns="91425" tIns="91425" rIns="91425" bIns="91425" anchor="b" anchorCtr="0"/>
          <a:lstStyle>
            <a:lvl1pPr marL="609585" lvl="0" indent="-507987" algn="ctr" rtl="0">
              <a:spcBef>
                <a:spcPts val="800"/>
              </a:spcBef>
              <a:spcAft>
                <a:spcPts val="0"/>
              </a:spcAft>
              <a:buSzPts val="2400"/>
              <a:buFont typeface="Lora"/>
              <a:buChar char="◉"/>
              <a:defRPr sz="3200" i="1">
                <a:latin typeface="Lora"/>
                <a:ea typeface="Lora"/>
                <a:cs typeface="Lora"/>
                <a:sym typeface="Lora"/>
              </a:defRPr>
            </a:lvl1pPr>
            <a:lvl2pPr marL="1219170" lvl="1" indent="-474121" algn="ctr" rtl="0">
              <a:spcBef>
                <a:spcPts val="0"/>
              </a:spcBef>
              <a:spcAft>
                <a:spcPts val="0"/>
              </a:spcAft>
              <a:buSzPts val="2000"/>
              <a:buFont typeface="Lora"/>
              <a:buChar char="○"/>
              <a:defRPr i="1">
                <a:latin typeface="Lora"/>
                <a:ea typeface="Lora"/>
                <a:cs typeface="Lora"/>
                <a:sym typeface="Lora"/>
              </a:defRPr>
            </a:lvl2pPr>
            <a:lvl3pPr marL="1828754" lvl="2" indent="-474121" algn="ctr" rtl="0">
              <a:spcBef>
                <a:spcPts val="0"/>
              </a:spcBef>
              <a:spcAft>
                <a:spcPts val="0"/>
              </a:spcAft>
              <a:buSzPts val="2000"/>
              <a:buFont typeface="Lora"/>
              <a:buChar char="■"/>
              <a:defRPr i="1">
                <a:latin typeface="Lora"/>
                <a:ea typeface="Lora"/>
                <a:cs typeface="Lora"/>
                <a:sym typeface="Lora"/>
              </a:defRPr>
            </a:lvl3pPr>
            <a:lvl4pPr marL="2438339" lvl="3" indent="-507987" algn="ctr" rtl="0">
              <a:spcBef>
                <a:spcPts val="0"/>
              </a:spcBef>
              <a:spcAft>
                <a:spcPts val="0"/>
              </a:spcAft>
              <a:buSzPts val="2400"/>
              <a:buFont typeface="Lora"/>
              <a:buChar char="●"/>
              <a:defRPr sz="3200" i="1">
                <a:latin typeface="Lora"/>
                <a:ea typeface="Lora"/>
                <a:cs typeface="Lora"/>
                <a:sym typeface="Lora"/>
              </a:defRPr>
            </a:lvl4pPr>
            <a:lvl5pPr marL="3047924" lvl="4" indent="-507987" algn="ctr" rtl="0">
              <a:spcBef>
                <a:spcPts val="0"/>
              </a:spcBef>
              <a:spcAft>
                <a:spcPts val="0"/>
              </a:spcAft>
              <a:buSzPts val="2400"/>
              <a:buFont typeface="Lora"/>
              <a:buChar char="○"/>
              <a:defRPr sz="3200" i="1">
                <a:latin typeface="Lora"/>
                <a:ea typeface="Lora"/>
                <a:cs typeface="Lora"/>
                <a:sym typeface="Lora"/>
              </a:defRPr>
            </a:lvl5pPr>
            <a:lvl6pPr marL="3657509" lvl="5" indent="-507987" algn="ctr" rtl="0">
              <a:spcBef>
                <a:spcPts val="0"/>
              </a:spcBef>
              <a:spcAft>
                <a:spcPts val="0"/>
              </a:spcAft>
              <a:buSzPts val="2400"/>
              <a:buFont typeface="Lora"/>
              <a:buChar char="■"/>
              <a:defRPr sz="3200" i="1">
                <a:latin typeface="Lora"/>
                <a:ea typeface="Lora"/>
                <a:cs typeface="Lora"/>
                <a:sym typeface="Lora"/>
              </a:defRPr>
            </a:lvl6pPr>
            <a:lvl7pPr marL="4267093" lvl="6" indent="-507987" algn="ctr" rtl="0">
              <a:spcBef>
                <a:spcPts val="0"/>
              </a:spcBef>
              <a:spcAft>
                <a:spcPts val="0"/>
              </a:spcAft>
              <a:buSzPts val="2400"/>
              <a:buFont typeface="Lora"/>
              <a:buChar char="●"/>
              <a:defRPr sz="3200" i="1">
                <a:latin typeface="Lora"/>
                <a:ea typeface="Lora"/>
                <a:cs typeface="Lora"/>
                <a:sym typeface="Lora"/>
              </a:defRPr>
            </a:lvl7pPr>
            <a:lvl8pPr marL="4876678" lvl="7" indent="-507987" algn="ctr" rtl="0">
              <a:spcBef>
                <a:spcPts val="0"/>
              </a:spcBef>
              <a:spcAft>
                <a:spcPts val="0"/>
              </a:spcAft>
              <a:buSzPts val="2400"/>
              <a:buFont typeface="Lora"/>
              <a:buChar char="○"/>
              <a:defRPr sz="3200" i="1">
                <a:latin typeface="Lora"/>
                <a:ea typeface="Lora"/>
                <a:cs typeface="Lora"/>
                <a:sym typeface="Lora"/>
              </a:defRPr>
            </a:lvl8pPr>
            <a:lvl9pPr marL="5486263" lvl="8" indent="-507987" algn="ctr">
              <a:spcBef>
                <a:spcPts val="0"/>
              </a:spcBef>
              <a:spcAft>
                <a:spcPts val="0"/>
              </a:spcAft>
              <a:buSzPts val="2400"/>
              <a:buFont typeface="Lora"/>
              <a:buChar char="■"/>
              <a:defRPr sz="3200" i="1">
                <a:latin typeface="Lora"/>
                <a:ea typeface="Lora"/>
                <a:cs typeface="Lora"/>
                <a:sym typeface="Lora"/>
              </a:defRPr>
            </a:lvl9pPr>
          </a:lstStyle>
          <a:p>
            <a:endParaRPr/>
          </a:p>
        </p:txBody>
      </p:sp>
      <p:cxnSp>
        <p:nvCxnSpPr>
          <p:cNvPr id="20" name="Google Shape;20;p4"/>
          <p:cNvCxnSpPr/>
          <p:nvPr/>
        </p:nvCxnSpPr>
        <p:spPr>
          <a:xfrm>
            <a:off x="6112100" y="4902000"/>
            <a:ext cx="0" cy="1974000"/>
          </a:xfrm>
          <a:prstGeom prst="straightConnector1">
            <a:avLst/>
          </a:prstGeom>
          <a:noFill/>
          <a:ln w="9525" cap="flat" cmpd="sng">
            <a:solidFill>
              <a:srgbClr val="CCCCCC"/>
            </a:solidFill>
            <a:prstDash val="solid"/>
            <a:round/>
            <a:headEnd type="none" w="med" len="med"/>
            <a:tailEnd type="none" w="med" len="med"/>
          </a:ln>
        </p:spPr>
      </p:cxnSp>
      <p:sp>
        <p:nvSpPr>
          <p:cNvPr id="21" name="Google Shape;21;p4"/>
          <p:cNvSpPr/>
          <p:nvPr/>
        </p:nvSpPr>
        <p:spPr>
          <a:xfrm>
            <a:off x="5718000" y="4524000"/>
            <a:ext cx="756000" cy="7560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
        <p:nvSpPr>
          <p:cNvPr id="22" name="Google Shape;22;p4"/>
          <p:cNvSpPr txBox="1"/>
          <p:nvPr/>
        </p:nvSpPr>
        <p:spPr>
          <a:xfrm>
            <a:off x="4791200" y="4550203"/>
            <a:ext cx="2609600" cy="871600"/>
          </a:xfrm>
          <a:prstGeom prst="rect">
            <a:avLst/>
          </a:prstGeom>
          <a:noFill/>
          <a:ln>
            <a:noFill/>
          </a:ln>
        </p:spPr>
        <p:txBody>
          <a:bodyPr spcFirstLastPara="1" wrap="square" lIns="121900" tIns="121900" rIns="121900" bIns="121900" anchor="t" anchorCtr="0">
            <a:noAutofit/>
          </a:bodyPr>
          <a:lstStyle/>
          <a:p>
            <a:pPr marL="0" lvl="0" indent="0" algn="ctr">
              <a:spcBef>
                <a:spcPts val="0"/>
              </a:spcBef>
              <a:spcAft>
                <a:spcPts val="0"/>
              </a:spcAft>
              <a:buNone/>
            </a:pPr>
            <a:r>
              <a:rPr lang="en" sz="4800" b="1">
                <a:latin typeface="Lora"/>
                <a:ea typeface="Lora"/>
                <a:cs typeface="Lora"/>
                <a:sym typeface="Lora"/>
              </a:rPr>
              <a:t>“</a:t>
            </a:r>
            <a:endParaRPr sz="4800" b="1">
              <a:latin typeface="Lora"/>
              <a:ea typeface="Lora"/>
              <a:cs typeface="Lora"/>
              <a:sym typeface="Lora"/>
            </a:endParaRPr>
          </a:p>
        </p:txBody>
      </p:sp>
    </p:spTree>
    <p:extLst>
      <p:ext uri="{BB962C8B-B14F-4D97-AF65-F5344CB8AC3E}">
        <p14:creationId xmlns:p14="http://schemas.microsoft.com/office/powerpoint/2010/main" val="3491126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841667" y="1230224"/>
            <a:ext cx="5171200" cy="580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1" name="Google Shape;31;p6"/>
          <p:cNvSpPr txBox="1">
            <a:spLocks noGrp="1"/>
          </p:cNvSpPr>
          <p:nvPr>
            <p:ph type="body" idx="1"/>
          </p:nvPr>
        </p:nvSpPr>
        <p:spPr>
          <a:xfrm>
            <a:off x="1841667" y="2158267"/>
            <a:ext cx="4567200" cy="43080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2" name="Google Shape;32;p6"/>
          <p:cNvSpPr txBox="1">
            <a:spLocks noGrp="1"/>
          </p:cNvSpPr>
          <p:nvPr>
            <p:ph type="body" idx="2"/>
          </p:nvPr>
        </p:nvSpPr>
        <p:spPr>
          <a:xfrm>
            <a:off x="6683888" y="2158267"/>
            <a:ext cx="4567200" cy="43080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cxnSp>
        <p:nvCxnSpPr>
          <p:cNvPr id="33" name="Google Shape;33;p6"/>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34" name="Google Shape;34;p6"/>
          <p:cNvSpPr/>
          <p:nvPr/>
        </p:nvSpPr>
        <p:spPr>
          <a:xfrm>
            <a:off x="1089967" y="1238356"/>
            <a:ext cx="541200" cy="5412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cxnSp>
        <p:nvCxnSpPr>
          <p:cNvPr id="35" name="Google Shape;35;p6"/>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524960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1841667" y="1230224"/>
            <a:ext cx="5171200" cy="5808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8" name="Google Shape;38;p7"/>
          <p:cNvSpPr txBox="1">
            <a:spLocks noGrp="1"/>
          </p:cNvSpPr>
          <p:nvPr>
            <p:ph type="body" idx="1"/>
          </p:nvPr>
        </p:nvSpPr>
        <p:spPr>
          <a:xfrm>
            <a:off x="1841667" y="2201433"/>
            <a:ext cx="3112000" cy="4163200"/>
          </a:xfrm>
          <a:prstGeom prst="rect">
            <a:avLst/>
          </a:prstGeom>
        </p:spPr>
        <p:txBody>
          <a:bodyPr spcFirstLastPara="1" wrap="square" lIns="91425" tIns="91425" rIns="91425" bIns="91425" anchor="t" anchorCtr="0"/>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39" name="Google Shape;39;p7"/>
          <p:cNvSpPr txBox="1">
            <a:spLocks noGrp="1"/>
          </p:cNvSpPr>
          <p:nvPr>
            <p:ph type="body" idx="2"/>
          </p:nvPr>
        </p:nvSpPr>
        <p:spPr>
          <a:xfrm>
            <a:off x="5113216" y="2201433"/>
            <a:ext cx="3112000" cy="4163200"/>
          </a:xfrm>
          <a:prstGeom prst="rect">
            <a:avLst/>
          </a:prstGeom>
        </p:spPr>
        <p:txBody>
          <a:bodyPr spcFirstLastPara="1" wrap="square" lIns="91425" tIns="91425" rIns="91425" bIns="91425" anchor="t" anchorCtr="0"/>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40" name="Google Shape;40;p7"/>
          <p:cNvSpPr txBox="1">
            <a:spLocks noGrp="1"/>
          </p:cNvSpPr>
          <p:nvPr>
            <p:ph type="body" idx="3"/>
          </p:nvPr>
        </p:nvSpPr>
        <p:spPr>
          <a:xfrm>
            <a:off x="8384764" y="2201433"/>
            <a:ext cx="3112000" cy="4163200"/>
          </a:xfrm>
          <a:prstGeom prst="rect">
            <a:avLst/>
          </a:prstGeom>
        </p:spPr>
        <p:txBody>
          <a:bodyPr spcFirstLastPara="1" wrap="square" lIns="91425" tIns="91425" rIns="91425" bIns="91425" anchor="t" anchorCtr="0"/>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cxnSp>
        <p:nvCxnSpPr>
          <p:cNvPr id="41" name="Google Shape;41;p7"/>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42" name="Google Shape;42;p7"/>
          <p:cNvSpPr/>
          <p:nvPr/>
        </p:nvSpPr>
        <p:spPr>
          <a:xfrm>
            <a:off x="1089967" y="1238356"/>
            <a:ext cx="541200" cy="5412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cxnSp>
        <p:nvCxnSpPr>
          <p:cNvPr id="43" name="Google Shape;43;p7"/>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508373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841667" y="1249500"/>
            <a:ext cx="5171200" cy="580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46" name="Google Shape;46;p8"/>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8"/>
          <p:cNvSpPr/>
          <p:nvPr/>
        </p:nvSpPr>
        <p:spPr>
          <a:xfrm>
            <a:off x="1089967" y="1238356"/>
            <a:ext cx="541200" cy="5412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cxnSp>
        <p:nvCxnSpPr>
          <p:cNvPr id="48" name="Google Shape;48;p8"/>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141549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Google Shape;50;p9"/>
          <p:cNvSpPr txBox="1">
            <a:spLocks noGrp="1"/>
          </p:cNvSpPr>
          <p:nvPr>
            <p:ph type="body" idx="1"/>
          </p:nvPr>
        </p:nvSpPr>
        <p:spPr>
          <a:xfrm>
            <a:off x="2653933" y="5383167"/>
            <a:ext cx="6884000" cy="692800"/>
          </a:xfrm>
          <a:prstGeom prst="rect">
            <a:avLst/>
          </a:prstGeom>
        </p:spPr>
        <p:txBody>
          <a:bodyPr spcFirstLastPara="1" wrap="square" lIns="91425" tIns="91425" rIns="91425" bIns="91425" anchor="b" anchorCtr="0"/>
          <a:lstStyle>
            <a:lvl1pPr marL="609585" lvl="0" indent="-304792" algn="ctr">
              <a:spcBef>
                <a:spcPts val="480"/>
              </a:spcBef>
              <a:spcAft>
                <a:spcPts val="0"/>
              </a:spcAft>
              <a:buSzPts val="1400"/>
              <a:buFont typeface="Lora"/>
              <a:buNone/>
              <a:defRPr sz="1867" i="1">
                <a:latin typeface="Lora"/>
                <a:ea typeface="Lora"/>
                <a:cs typeface="Lora"/>
                <a:sym typeface="Lora"/>
              </a:defRPr>
            </a:lvl1pPr>
          </a:lstStyle>
          <a:p>
            <a:endParaRPr/>
          </a:p>
        </p:txBody>
      </p:sp>
      <p:cxnSp>
        <p:nvCxnSpPr>
          <p:cNvPr id="51" name="Google Shape;51;p9"/>
          <p:cNvCxnSpPr/>
          <p:nvPr/>
        </p:nvCxnSpPr>
        <p:spPr>
          <a:xfrm>
            <a:off x="-8033" y="6221505"/>
            <a:ext cx="12216000" cy="0"/>
          </a:xfrm>
          <a:prstGeom prst="straightConnector1">
            <a:avLst/>
          </a:prstGeom>
          <a:noFill/>
          <a:ln w="9525" cap="flat" cmpd="sng">
            <a:solidFill>
              <a:srgbClr val="CCCCCC"/>
            </a:solidFill>
            <a:prstDash val="solid"/>
            <a:round/>
            <a:headEnd type="none" w="med" len="med"/>
            <a:tailEnd type="none" w="med" len="med"/>
          </a:ln>
        </p:spPr>
      </p:cxnSp>
      <p:sp>
        <p:nvSpPr>
          <p:cNvPr id="52" name="Google Shape;52;p9"/>
          <p:cNvSpPr/>
          <p:nvPr/>
        </p:nvSpPr>
        <p:spPr>
          <a:xfrm>
            <a:off x="5943200" y="6068661"/>
            <a:ext cx="305600" cy="3056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Tree>
    <p:extLst>
      <p:ext uri="{BB962C8B-B14F-4D97-AF65-F5344CB8AC3E}">
        <p14:creationId xmlns:p14="http://schemas.microsoft.com/office/powerpoint/2010/main" val="845414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cxnSp>
        <p:nvCxnSpPr>
          <p:cNvPr id="54" name="Google Shape;54;p10"/>
          <p:cNvCxnSpPr/>
          <p:nvPr/>
        </p:nvCxnSpPr>
        <p:spPr>
          <a:xfrm>
            <a:off x="-8033" y="6018305"/>
            <a:ext cx="122160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10"/>
          <p:cNvSpPr/>
          <p:nvPr/>
        </p:nvSpPr>
        <p:spPr>
          <a:xfrm>
            <a:off x="5724933" y="5647207"/>
            <a:ext cx="742000" cy="742000"/>
          </a:xfrm>
          <a:prstGeom prst="ellipse">
            <a:avLst/>
          </a:prstGeom>
          <a:solidFill>
            <a:srgbClr val="FFCD00"/>
          </a:solidFill>
          <a:ln>
            <a:noFill/>
          </a:ln>
        </p:spPr>
        <p:txBody>
          <a:bodyPr spcFirstLastPara="1" wrap="square" lIns="121900" tIns="121900" rIns="121900" bIns="121900" anchor="ctr" anchorCtr="0">
            <a:noAutofit/>
          </a:bodyPr>
          <a:lstStyle/>
          <a:p>
            <a:pPr marL="0" lvl="0" indent="0" rtl="0">
              <a:spcBef>
                <a:spcPts val="0"/>
              </a:spcBef>
              <a:spcAft>
                <a:spcPts val="0"/>
              </a:spcAft>
              <a:buNone/>
            </a:pPr>
            <a:endParaRPr sz="2400"/>
          </a:p>
        </p:txBody>
      </p:sp>
    </p:spTree>
    <p:extLst>
      <p:ext uri="{BB962C8B-B14F-4D97-AF65-F5344CB8AC3E}">
        <p14:creationId xmlns:p14="http://schemas.microsoft.com/office/powerpoint/2010/main" val="42746941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518310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2015-85A1-4ADB-BF18-162582C6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6C49E-1854-4F3D-A398-4EF284F277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9466-2FC4-44F5-A4FB-76521E697A43}"/>
              </a:ext>
            </a:extLst>
          </p:cNvPr>
          <p:cNvSpPr>
            <a:spLocks noGrp="1"/>
          </p:cNvSpPr>
          <p:nvPr>
            <p:ph type="dt" sz="half" idx="10"/>
          </p:nvPr>
        </p:nvSpPr>
        <p:spPr/>
        <p:txBody>
          <a:body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83530ED7-D7D8-432B-B988-EED734D1C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C8E0-013B-4425-8C0D-25120A41BC9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766726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500A-150E-D313-D42D-1E9A5CBBDA3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034EE19-357A-1A30-39A5-3B060534B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F1F243C-C788-F5F9-06F2-66C2110D51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9277DF0-F7D8-F6DB-40F1-15730D459967}"/>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6" name="Footer Placeholder 5">
            <a:extLst>
              <a:ext uri="{FF2B5EF4-FFF2-40B4-BE49-F238E27FC236}">
                <a16:creationId xmlns:a16="http://schemas.microsoft.com/office/drawing/2014/main" id="{39D6FD99-7EDE-AC2B-3F15-6C3B5885486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06513A4-EEFF-BC4B-8312-2C13FD8379D3}"/>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97273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9262-62F7-BDCA-2D37-09ED8A7D0FD2}"/>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C74386-9E0F-A294-039E-ADCB5E5DF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2EC9F-27A2-73BF-2196-CB2049391A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55EE3FE7-AC1C-94E2-F532-D3FFB6CA4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86E77-BD35-8767-1EC5-6E1BE693AC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12D7575-8026-5389-CE55-8E79CBA3EE34}"/>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8" name="Footer Placeholder 7">
            <a:extLst>
              <a:ext uri="{FF2B5EF4-FFF2-40B4-BE49-F238E27FC236}">
                <a16:creationId xmlns:a16="http://schemas.microsoft.com/office/drawing/2014/main" id="{BCB9E1FA-E6FE-7791-F9FD-83F6DD1BF4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3232D4F-1700-D38B-5A02-45BACFC24FAC}"/>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967249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ACDC-E83E-6413-B134-527C5A5C01C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45155E3-F901-5C48-2DA2-29F7C1AD11D6}"/>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4" name="Footer Placeholder 3">
            <a:extLst>
              <a:ext uri="{FF2B5EF4-FFF2-40B4-BE49-F238E27FC236}">
                <a16:creationId xmlns:a16="http://schemas.microsoft.com/office/drawing/2014/main" id="{DF71D4B7-526D-9538-205B-FFCA2EC0E98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341828B-60A9-8613-E527-31A10A74F1ED}"/>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253646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BCFD87-48A3-F88E-0253-11181C6AC732}"/>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3" name="Footer Placeholder 2">
            <a:extLst>
              <a:ext uri="{FF2B5EF4-FFF2-40B4-BE49-F238E27FC236}">
                <a16:creationId xmlns:a16="http://schemas.microsoft.com/office/drawing/2014/main" id="{262ED95A-D1EF-1D59-CC8A-B9160EED310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30196E4-2CF8-25D6-7810-967B2E1E398D}"/>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65964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77F1-6FFD-2C8B-34F0-BDCDCCFD9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087707B-9F26-8808-34B8-FE73F29EBC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7C1BAB6-B1F8-3120-0D02-939AA9D4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844AB-0E42-DC8C-56FE-2F2771AB90E2}"/>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6" name="Footer Placeholder 5">
            <a:extLst>
              <a:ext uri="{FF2B5EF4-FFF2-40B4-BE49-F238E27FC236}">
                <a16:creationId xmlns:a16="http://schemas.microsoft.com/office/drawing/2014/main" id="{31C7C282-4DF5-BFF8-B3E4-E5B370E5F1C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0F7B27-B49B-CECC-8FF6-20AAA9CB632C}"/>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171540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4BE6-2280-5761-19C0-A912AD55E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A7CF114-D8C1-BF7D-766C-4BE52824DF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C77427F-A991-4159-1A92-F4658AA0E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C6766D-BEEB-7446-97F5-C3A518330B98}"/>
              </a:ext>
            </a:extLst>
          </p:cNvPr>
          <p:cNvSpPr>
            <a:spLocks noGrp="1"/>
          </p:cNvSpPr>
          <p:nvPr>
            <p:ph type="dt" sz="half" idx="10"/>
          </p:nvPr>
        </p:nvSpPr>
        <p:spPr/>
        <p:txBody>
          <a:bodyPr/>
          <a:lstStyle/>
          <a:p>
            <a:fld id="{CA472277-815B-4D75-BF0F-7F51FA310E06}" type="datetimeFigureOut">
              <a:rPr lang="en-SG" smtClean="0"/>
              <a:t>19/1/2024</a:t>
            </a:fld>
            <a:endParaRPr lang="en-SG"/>
          </a:p>
        </p:txBody>
      </p:sp>
      <p:sp>
        <p:nvSpPr>
          <p:cNvPr id="6" name="Footer Placeholder 5">
            <a:extLst>
              <a:ext uri="{FF2B5EF4-FFF2-40B4-BE49-F238E27FC236}">
                <a16:creationId xmlns:a16="http://schemas.microsoft.com/office/drawing/2014/main" id="{65448A92-F91E-06D9-C881-517A1ABB06D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F8994-4D13-059A-84CA-0E74C6E5DA6E}"/>
              </a:ext>
            </a:extLst>
          </p:cNvPr>
          <p:cNvSpPr>
            <a:spLocks noGrp="1"/>
          </p:cNvSpPr>
          <p:nvPr>
            <p:ph type="sldNum" sz="quarter" idx="12"/>
          </p:nvPr>
        </p:nvSpPr>
        <p:spPr/>
        <p:txBody>
          <a:bodyPr/>
          <a:lstStyle/>
          <a:p>
            <a:fld id="{F166D283-C0F2-4413-971E-116C85B22A32}" type="slidenum">
              <a:rPr lang="en-SG" smtClean="0"/>
              <a:t>‹#›</a:t>
            </a:fld>
            <a:endParaRPr lang="en-SG"/>
          </a:p>
        </p:txBody>
      </p:sp>
    </p:spTree>
    <p:extLst>
      <p:ext uri="{BB962C8B-B14F-4D97-AF65-F5344CB8AC3E}">
        <p14:creationId xmlns:p14="http://schemas.microsoft.com/office/powerpoint/2010/main" val="283515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BF855-9F94-1544-6E7A-6FDD14BCE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6707367-4554-8D03-F2FC-74AD7E383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F020C22-FB4F-3BCD-B54C-0142934DA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72277-815B-4D75-BF0F-7F51FA310E06}" type="datetimeFigureOut">
              <a:rPr lang="en-SG" smtClean="0"/>
              <a:t>19/1/2024</a:t>
            </a:fld>
            <a:endParaRPr lang="en-SG"/>
          </a:p>
        </p:txBody>
      </p:sp>
      <p:sp>
        <p:nvSpPr>
          <p:cNvPr id="5" name="Footer Placeholder 4">
            <a:extLst>
              <a:ext uri="{FF2B5EF4-FFF2-40B4-BE49-F238E27FC236}">
                <a16:creationId xmlns:a16="http://schemas.microsoft.com/office/drawing/2014/main" id="{1C1543FC-12F6-702A-EA03-D1D16A4CA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D00B47B-F096-DA81-0E49-3E774B21F1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6D283-C0F2-4413-971E-116C85B22A32}" type="slidenum">
              <a:rPr lang="en-SG" smtClean="0"/>
              <a:t>‹#›</a:t>
            </a:fld>
            <a:endParaRPr lang="en-SG"/>
          </a:p>
        </p:txBody>
      </p:sp>
      <p:sp>
        <p:nvSpPr>
          <p:cNvPr id="8" name="TextBox 7">
            <a:extLst>
              <a:ext uri="{FF2B5EF4-FFF2-40B4-BE49-F238E27FC236}">
                <a16:creationId xmlns:a16="http://schemas.microsoft.com/office/drawing/2014/main" id="{45CC93A2-8164-A201-1978-D4C647D0C7F7}"/>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2515678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1" y="1"/>
            <a:ext cx="12191999" cy="6855382"/>
          </a:xfrm>
          <a:prstGeom prst="rect">
            <a:avLst/>
          </a:prstGeom>
        </p:spPr>
      </p:pic>
      <p:sp>
        <p:nvSpPr>
          <p:cNvPr id="2" name="Holder 2"/>
          <p:cNvSpPr>
            <a:spLocks noGrp="1"/>
          </p:cNvSpPr>
          <p:nvPr>
            <p:ph type="title"/>
          </p:nvPr>
        </p:nvSpPr>
        <p:spPr>
          <a:xfrm>
            <a:off x="4554952" y="2776668"/>
            <a:ext cx="3082095" cy="1269578"/>
          </a:xfrm>
          <a:prstGeom prst="rect">
            <a:avLst/>
          </a:prstGeom>
        </p:spPr>
        <p:txBody>
          <a:bodyPr wrap="square" lIns="0" tIns="0" rIns="0" bIns="0">
            <a:spAutoFit/>
          </a:bodyPr>
          <a:lstStyle>
            <a:lvl1pPr>
              <a:defRPr sz="8250" b="1" i="0">
                <a:solidFill>
                  <a:schemeClr val="bg1"/>
                </a:solidFill>
                <a:latin typeface="Segoe UI"/>
                <a:cs typeface="Segoe UI"/>
              </a:defRPr>
            </a:lvl1pPr>
          </a:lstStyle>
          <a:p>
            <a:endParaRPr/>
          </a:p>
        </p:txBody>
      </p:sp>
      <p:sp>
        <p:nvSpPr>
          <p:cNvPr id="3" name="Holder 3"/>
          <p:cNvSpPr>
            <a:spLocks noGrp="1"/>
          </p:cNvSpPr>
          <p:nvPr>
            <p:ph type="body" idx="1"/>
          </p:nvPr>
        </p:nvSpPr>
        <p:spPr>
          <a:xfrm>
            <a:off x="340660" y="1300602"/>
            <a:ext cx="11510678" cy="607859"/>
          </a:xfrm>
          <a:prstGeom prst="rect">
            <a:avLst/>
          </a:prstGeom>
        </p:spPr>
        <p:txBody>
          <a:bodyPr wrap="square" lIns="0" tIns="0" rIns="0" bIns="0">
            <a:spAutoFit/>
          </a:bodyPr>
          <a:lstStyle>
            <a:lvl1pPr>
              <a:defRPr sz="3950" b="0" i="0">
                <a:solidFill>
                  <a:schemeClr val="bg1"/>
                </a:solidFill>
                <a:latin typeface="Segoe UI Semilight"/>
                <a:cs typeface="Segoe UI Semilight"/>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TextBox 7">
            <a:extLst>
              <a:ext uri="{FF2B5EF4-FFF2-40B4-BE49-F238E27FC236}">
                <a16:creationId xmlns:a16="http://schemas.microsoft.com/office/drawing/2014/main" id="{73688411-A4BB-7E52-269C-B84D6D49EE08}"/>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25478730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277109">
        <a:defRPr>
          <a:latin typeface="+mn-lt"/>
          <a:ea typeface="+mn-ea"/>
          <a:cs typeface="+mn-cs"/>
        </a:defRPr>
      </a:lvl2pPr>
      <a:lvl3pPr marL="554218">
        <a:defRPr>
          <a:latin typeface="+mn-lt"/>
          <a:ea typeface="+mn-ea"/>
          <a:cs typeface="+mn-cs"/>
        </a:defRPr>
      </a:lvl3pPr>
      <a:lvl4pPr marL="831327">
        <a:defRPr>
          <a:latin typeface="+mn-lt"/>
          <a:ea typeface="+mn-ea"/>
          <a:cs typeface="+mn-cs"/>
        </a:defRPr>
      </a:lvl4pPr>
      <a:lvl5pPr marL="1108436">
        <a:defRPr>
          <a:latin typeface="+mn-lt"/>
          <a:ea typeface="+mn-ea"/>
          <a:cs typeface="+mn-cs"/>
        </a:defRPr>
      </a:lvl5pPr>
      <a:lvl6pPr marL="1385545">
        <a:defRPr>
          <a:latin typeface="+mn-lt"/>
          <a:ea typeface="+mn-ea"/>
          <a:cs typeface="+mn-cs"/>
        </a:defRPr>
      </a:lvl6pPr>
      <a:lvl7pPr marL="1662654">
        <a:defRPr>
          <a:latin typeface="+mn-lt"/>
          <a:ea typeface="+mn-ea"/>
          <a:cs typeface="+mn-cs"/>
        </a:defRPr>
      </a:lvl7pPr>
      <a:lvl8pPr marL="1939762">
        <a:defRPr>
          <a:latin typeface="+mn-lt"/>
          <a:ea typeface="+mn-ea"/>
          <a:cs typeface="+mn-cs"/>
        </a:defRPr>
      </a:lvl8pPr>
      <a:lvl9pPr marL="2216871">
        <a:defRPr>
          <a:latin typeface="+mn-lt"/>
          <a:ea typeface="+mn-ea"/>
          <a:cs typeface="+mn-cs"/>
        </a:defRPr>
      </a:lvl9pPr>
    </p:bodyStyle>
    <p:otherStyle>
      <a:lvl1pPr marL="0">
        <a:defRPr>
          <a:latin typeface="+mn-lt"/>
          <a:ea typeface="+mn-ea"/>
          <a:cs typeface="+mn-cs"/>
        </a:defRPr>
      </a:lvl1pPr>
      <a:lvl2pPr marL="277109">
        <a:defRPr>
          <a:latin typeface="+mn-lt"/>
          <a:ea typeface="+mn-ea"/>
          <a:cs typeface="+mn-cs"/>
        </a:defRPr>
      </a:lvl2pPr>
      <a:lvl3pPr marL="554218">
        <a:defRPr>
          <a:latin typeface="+mn-lt"/>
          <a:ea typeface="+mn-ea"/>
          <a:cs typeface="+mn-cs"/>
        </a:defRPr>
      </a:lvl3pPr>
      <a:lvl4pPr marL="831327">
        <a:defRPr>
          <a:latin typeface="+mn-lt"/>
          <a:ea typeface="+mn-ea"/>
          <a:cs typeface="+mn-cs"/>
        </a:defRPr>
      </a:lvl4pPr>
      <a:lvl5pPr marL="1108436">
        <a:defRPr>
          <a:latin typeface="+mn-lt"/>
          <a:ea typeface="+mn-ea"/>
          <a:cs typeface="+mn-cs"/>
        </a:defRPr>
      </a:lvl5pPr>
      <a:lvl6pPr marL="1385545">
        <a:defRPr>
          <a:latin typeface="+mn-lt"/>
          <a:ea typeface="+mn-ea"/>
          <a:cs typeface="+mn-cs"/>
        </a:defRPr>
      </a:lvl6pPr>
      <a:lvl7pPr marL="1662654">
        <a:defRPr>
          <a:latin typeface="+mn-lt"/>
          <a:ea typeface="+mn-ea"/>
          <a:cs typeface="+mn-cs"/>
        </a:defRPr>
      </a:lvl7pPr>
      <a:lvl8pPr marL="1939762">
        <a:defRPr>
          <a:latin typeface="+mn-lt"/>
          <a:ea typeface="+mn-ea"/>
          <a:cs typeface="+mn-cs"/>
        </a:defRPr>
      </a:lvl8pPr>
      <a:lvl9pPr marL="221687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01AA7-C606-44F1-A42D-0A20740ABE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DE3BC6-0C2D-4B4C-88DF-46A14C03F6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CE092-9CCB-4638-BFC7-F3A38FF40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B572E-58DC-4C31-965E-043FE3196F13}" type="datetimeFigureOut">
              <a:rPr lang="en-US" smtClean="0"/>
              <a:t>1/19/2024</a:t>
            </a:fld>
            <a:endParaRPr lang="en-US"/>
          </a:p>
        </p:txBody>
      </p:sp>
      <p:sp>
        <p:nvSpPr>
          <p:cNvPr id="5" name="Footer Placeholder 4">
            <a:extLst>
              <a:ext uri="{FF2B5EF4-FFF2-40B4-BE49-F238E27FC236}">
                <a16:creationId xmlns:a16="http://schemas.microsoft.com/office/drawing/2014/main" id="{B528AAA4-7F5E-46A5-A31A-1315C4F059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00349-525D-4A32-9BF5-92F65696FE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AD22C-87C0-47C5-88F1-9ED0DBBD749C}" type="slidenum">
              <a:rPr lang="en-US" smtClean="0"/>
              <a:t>‹#›</a:t>
            </a:fld>
            <a:endParaRPr lang="en-US"/>
          </a:p>
        </p:txBody>
      </p:sp>
      <p:sp>
        <p:nvSpPr>
          <p:cNvPr id="8" name="TextBox 7">
            <a:extLst>
              <a:ext uri="{FF2B5EF4-FFF2-40B4-BE49-F238E27FC236}">
                <a16:creationId xmlns:a16="http://schemas.microsoft.com/office/drawing/2014/main" id="{40FAC3DD-3438-3366-299C-6DF835682B11}"/>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144782223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841667" y="2155293"/>
            <a:ext cx="9079600" cy="41496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841667" y="1249489"/>
            <a:ext cx="9079600" cy="58080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sp>
        <p:nvSpPr>
          <p:cNvPr id="3" name="TextBox 2">
            <a:extLst>
              <a:ext uri="{FF2B5EF4-FFF2-40B4-BE49-F238E27FC236}">
                <a16:creationId xmlns:a16="http://schemas.microsoft.com/office/drawing/2014/main" id="{770FF8BC-24BA-A835-3B89-E87DF23A2317}"/>
              </a:ext>
            </a:extLst>
          </p:cNvPr>
          <p:cNvSpPr txBox="1"/>
          <p:nvPr userDrawn="1">
            <p:extLst>
              <p:ext uri="{1162E1C5-73C7-4A58-AE30-91384D911F3F}">
                <p184:classification xmlns:p184="http://schemas.microsoft.com/office/powerpoint/2018/4/main" val="hdr"/>
              </p:ext>
            </p:extLst>
          </p:nvPr>
        </p:nvSpPr>
        <p:spPr>
          <a:xfrm>
            <a:off x="0" y="0"/>
            <a:ext cx="774700" cy="152400"/>
          </a:xfrm>
          <a:prstGeom prst="rect">
            <a:avLst/>
          </a:prstGeom>
        </p:spPr>
        <p:txBody>
          <a:bodyPr horzOverflow="overflow" lIns="0" tIns="0" rIns="0" bIns="0">
            <a:spAutoFit/>
          </a:bodyPr>
          <a:lstStyle/>
          <a:p>
            <a:pPr algn="l"/>
            <a:r>
              <a:rPr lang="en-SG" sz="100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3430335436"/>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github.com/alanchow85/RP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rpasamples.com/unicornnam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tinyurl.com/ManpowerFormTest"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s://form.gov.sg/64b0b288b0717e00128f3768" TargetMode="Externa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google.com/chrome/" TargetMode="Externa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chrome.google.com/webstore/search" TargetMode="External"/><Relationship Id="rId2" Type="http://schemas.openxmlformats.org/officeDocument/2006/relationships/hyperlink" Target="https://chrome.google.com/webstore/detail/microsoft-power-automate/ljglajjnnkapghbckkcmodicjhacbfhk" TargetMode="Externa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E99-8B02-F302-ACC9-6A66375581C6}"/>
              </a:ext>
            </a:extLst>
          </p:cNvPr>
          <p:cNvSpPr>
            <a:spLocks noGrp="1"/>
          </p:cNvSpPr>
          <p:nvPr>
            <p:ph type="title"/>
          </p:nvPr>
        </p:nvSpPr>
        <p:spPr>
          <a:xfrm>
            <a:off x="584200" y="2537094"/>
            <a:ext cx="6883400" cy="996683"/>
          </a:xfrm>
        </p:spPr>
        <p:txBody>
          <a:bodyPr/>
          <a:lstStyle/>
          <a:p>
            <a:r>
              <a:rPr lang="en-SG" b="1" dirty="0"/>
              <a:t>PowerApps –</a:t>
            </a:r>
            <a:r>
              <a:rPr lang="en-GB" b="1" dirty="0"/>
              <a:t> Robotic Process Automation</a:t>
            </a:r>
            <a:endParaRPr lang="en-SG" b="1" dirty="0"/>
          </a:p>
        </p:txBody>
      </p:sp>
      <p:pic>
        <p:nvPicPr>
          <p:cNvPr id="3" name="Picture 2">
            <a:extLst>
              <a:ext uri="{FF2B5EF4-FFF2-40B4-BE49-F238E27FC236}">
                <a16:creationId xmlns:a16="http://schemas.microsoft.com/office/drawing/2014/main" id="{C4D72D46-21F6-A816-D303-7A3FC5F81B55}"/>
              </a:ext>
            </a:extLst>
          </p:cNvPr>
          <p:cNvPicPr>
            <a:picLocks noChangeAspect="1"/>
          </p:cNvPicPr>
          <p:nvPr/>
        </p:nvPicPr>
        <p:blipFill>
          <a:blip r:embed="rId3"/>
          <a:stretch>
            <a:fillRect/>
          </a:stretch>
        </p:blipFill>
        <p:spPr>
          <a:xfrm>
            <a:off x="8561477" y="2925668"/>
            <a:ext cx="2692116" cy="2714866"/>
          </a:xfrm>
          <a:prstGeom prst="rect">
            <a:avLst/>
          </a:prstGeom>
        </p:spPr>
      </p:pic>
      <p:sp>
        <p:nvSpPr>
          <p:cNvPr id="4" name="TextBox 3">
            <a:extLst>
              <a:ext uri="{FF2B5EF4-FFF2-40B4-BE49-F238E27FC236}">
                <a16:creationId xmlns:a16="http://schemas.microsoft.com/office/drawing/2014/main" id="{7515DE31-3E57-FC49-D8D3-E6FD7AF863BC}"/>
              </a:ext>
            </a:extLst>
          </p:cNvPr>
          <p:cNvSpPr txBox="1"/>
          <p:nvPr/>
        </p:nvSpPr>
        <p:spPr>
          <a:xfrm>
            <a:off x="7874006" y="6048350"/>
            <a:ext cx="3811176" cy="369332"/>
          </a:xfrm>
          <a:prstGeom prst="rect">
            <a:avLst/>
          </a:prstGeom>
          <a:solidFill>
            <a:schemeClr val="tx1"/>
          </a:solidFill>
        </p:spPr>
        <p:txBody>
          <a:bodyPr wrap="square">
            <a:spAutoFit/>
          </a:bodyPr>
          <a:lstStyle/>
          <a:p>
            <a:r>
              <a:rPr lang="en-SG" dirty="0">
                <a:solidFill>
                  <a:schemeClr val="bg1"/>
                </a:solidFill>
                <a:hlinkClick r:id="rId4"/>
              </a:rPr>
              <a:t>https://github.com/alanchow85/RPA</a:t>
            </a:r>
            <a:endParaRPr lang="en-SG" dirty="0">
              <a:solidFill>
                <a:schemeClr val="bg1"/>
              </a:solidFill>
            </a:endParaRPr>
          </a:p>
        </p:txBody>
      </p:sp>
      <p:sp>
        <p:nvSpPr>
          <p:cNvPr id="5" name="TextBox 4">
            <a:extLst>
              <a:ext uri="{FF2B5EF4-FFF2-40B4-BE49-F238E27FC236}">
                <a16:creationId xmlns:a16="http://schemas.microsoft.com/office/drawing/2014/main" id="{8FCF01E3-556B-7FD1-57D1-A3E40DBE146C}"/>
              </a:ext>
            </a:extLst>
          </p:cNvPr>
          <p:cNvSpPr txBox="1"/>
          <p:nvPr/>
        </p:nvSpPr>
        <p:spPr>
          <a:xfrm>
            <a:off x="8309345" y="5659776"/>
            <a:ext cx="3375837" cy="369332"/>
          </a:xfrm>
          <a:prstGeom prst="rect">
            <a:avLst/>
          </a:prstGeom>
          <a:noFill/>
        </p:spPr>
        <p:txBody>
          <a:bodyPr wrap="square">
            <a:spAutoFit/>
          </a:bodyPr>
          <a:lstStyle/>
          <a:p>
            <a:r>
              <a:rPr lang="en-SG" dirty="0"/>
              <a:t>https://tinyurl.com/4x5snew4</a:t>
            </a:r>
          </a:p>
        </p:txBody>
      </p:sp>
    </p:spTree>
    <p:extLst>
      <p:ext uri="{BB962C8B-B14F-4D97-AF65-F5344CB8AC3E}">
        <p14:creationId xmlns:p14="http://schemas.microsoft.com/office/powerpoint/2010/main" val="263657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644D02-4661-4C97-98BB-A167EA2E7BC9}"/>
              </a:ext>
            </a:extLst>
          </p:cNvPr>
          <p:cNvPicPr>
            <a:picLocks noChangeAspect="1"/>
          </p:cNvPicPr>
          <p:nvPr/>
        </p:nvPicPr>
        <p:blipFill>
          <a:blip r:embed="rId3"/>
          <a:stretch>
            <a:fillRect/>
          </a:stretch>
        </p:blipFill>
        <p:spPr>
          <a:xfrm>
            <a:off x="506268" y="1666922"/>
            <a:ext cx="4652962" cy="4481733"/>
          </a:xfrm>
          <a:prstGeom prst="rect">
            <a:avLst/>
          </a:prstGeom>
        </p:spPr>
      </p:pic>
      <p:sp>
        <p:nvSpPr>
          <p:cNvPr id="8" name="Rectangle 7">
            <a:extLst>
              <a:ext uri="{FF2B5EF4-FFF2-40B4-BE49-F238E27FC236}">
                <a16:creationId xmlns:a16="http://schemas.microsoft.com/office/drawing/2014/main" id="{CD0680DF-6D7D-4A92-953A-DFA0CCD11B48}"/>
              </a:ext>
            </a:extLst>
          </p:cNvPr>
          <p:cNvSpPr/>
          <p:nvPr/>
        </p:nvSpPr>
        <p:spPr>
          <a:xfrm>
            <a:off x="1140541" y="169097"/>
            <a:ext cx="3518052" cy="13996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Open </a:t>
            </a:r>
            <a:r>
              <a:rPr lang="en-US" b="1" dirty="0"/>
              <a:t>Power Automate desktop </a:t>
            </a:r>
            <a:r>
              <a:rPr lang="en-US" dirty="0"/>
              <a:t>and log in using your outlook account created. You can also sign in with your </a:t>
            </a:r>
            <a:r>
              <a:rPr lang="en-US" dirty="0" err="1"/>
              <a:t>Github</a:t>
            </a:r>
            <a:r>
              <a:rPr lang="en-US" dirty="0"/>
              <a:t> account </a:t>
            </a:r>
            <a:endParaRPr lang="en-US" dirty="0">
              <a:sym typeface="Wingdings" panose="05000000000000000000" pitchFamily="2" charset="2"/>
            </a:endParaRPr>
          </a:p>
        </p:txBody>
      </p:sp>
      <p:cxnSp>
        <p:nvCxnSpPr>
          <p:cNvPr id="9" name="Straight Arrow Connector 8">
            <a:extLst>
              <a:ext uri="{FF2B5EF4-FFF2-40B4-BE49-F238E27FC236}">
                <a16:creationId xmlns:a16="http://schemas.microsoft.com/office/drawing/2014/main" id="{0307FD88-6E6F-42F5-8023-52441CBF7CEA}"/>
              </a:ext>
            </a:extLst>
          </p:cNvPr>
          <p:cNvCxnSpPr>
            <a:cxnSpLocks/>
          </p:cNvCxnSpPr>
          <p:nvPr/>
        </p:nvCxnSpPr>
        <p:spPr>
          <a:xfrm flipH="1" flipV="1">
            <a:off x="2109843" y="3426903"/>
            <a:ext cx="789724" cy="18031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A857DA-D5D8-490F-99BD-65F8B0E63A88}"/>
              </a:ext>
            </a:extLst>
          </p:cNvPr>
          <p:cNvCxnSpPr>
            <a:cxnSpLocks/>
          </p:cNvCxnSpPr>
          <p:nvPr/>
        </p:nvCxnSpPr>
        <p:spPr>
          <a:xfrm flipH="1" flipV="1">
            <a:off x="4110227" y="4402126"/>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34487E6-34A3-0832-06C3-265ED6FA1B9A}"/>
              </a:ext>
            </a:extLst>
          </p:cNvPr>
          <p:cNvPicPr>
            <a:picLocks noChangeAspect="1"/>
          </p:cNvPicPr>
          <p:nvPr/>
        </p:nvPicPr>
        <p:blipFill>
          <a:blip r:embed="rId4"/>
          <a:stretch>
            <a:fillRect/>
          </a:stretch>
        </p:blipFill>
        <p:spPr>
          <a:xfrm>
            <a:off x="5905667" y="2080469"/>
            <a:ext cx="6029339" cy="3942826"/>
          </a:xfrm>
          <a:prstGeom prst="rect">
            <a:avLst/>
          </a:prstGeom>
        </p:spPr>
      </p:pic>
      <p:sp>
        <p:nvSpPr>
          <p:cNvPr id="5" name="Rectangle 4">
            <a:extLst>
              <a:ext uri="{FF2B5EF4-FFF2-40B4-BE49-F238E27FC236}">
                <a16:creationId xmlns:a16="http://schemas.microsoft.com/office/drawing/2014/main" id="{54468D35-6410-F63E-0B70-4FA2E6A9DD70}"/>
              </a:ext>
            </a:extLst>
          </p:cNvPr>
          <p:cNvSpPr/>
          <p:nvPr/>
        </p:nvSpPr>
        <p:spPr>
          <a:xfrm>
            <a:off x="7161310" y="169097"/>
            <a:ext cx="3518052" cy="13996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If not, sign up at signup.live.com</a:t>
            </a:r>
            <a:endParaRPr lang="en-US" dirty="0">
              <a:sym typeface="Wingdings" panose="05000000000000000000" pitchFamily="2" charset="2"/>
            </a:endParaRPr>
          </a:p>
        </p:txBody>
      </p:sp>
    </p:spTree>
    <p:extLst>
      <p:ext uri="{BB962C8B-B14F-4D97-AF65-F5344CB8AC3E}">
        <p14:creationId xmlns:p14="http://schemas.microsoft.com/office/powerpoint/2010/main" val="84688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0A801-0011-41F1-8AD4-1D3E644FBD99}"/>
              </a:ext>
            </a:extLst>
          </p:cNvPr>
          <p:cNvPicPr>
            <a:picLocks noChangeAspect="1"/>
          </p:cNvPicPr>
          <p:nvPr/>
        </p:nvPicPr>
        <p:blipFill rotWithShape="1">
          <a:blip r:embed="rId2"/>
          <a:srcRect b="37634"/>
          <a:stretch/>
        </p:blipFill>
        <p:spPr>
          <a:xfrm>
            <a:off x="195263" y="209551"/>
            <a:ext cx="10282238" cy="23241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02669D8-B63A-4088-B6F2-0A6CD72328C7}"/>
              </a:ext>
            </a:extLst>
          </p:cNvPr>
          <p:cNvCxnSpPr>
            <a:cxnSpLocks/>
          </p:cNvCxnSpPr>
          <p:nvPr/>
        </p:nvCxnSpPr>
        <p:spPr>
          <a:xfrm flipH="1" flipV="1">
            <a:off x="1143711" y="42574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10D6EB4-6B7A-4441-801A-13CA39BB9818}"/>
              </a:ext>
            </a:extLst>
          </p:cNvPr>
          <p:cNvPicPr>
            <a:picLocks noChangeAspect="1"/>
          </p:cNvPicPr>
          <p:nvPr/>
        </p:nvPicPr>
        <p:blipFill>
          <a:blip r:embed="rId3"/>
          <a:stretch>
            <a:fillRect/>
          </a:stretch>
        </p:blipFill>
        <p:spPr>
          <a:xfrm>
            <a:off x="195263" y="2766676"/>
            <a:ext cx="6034087" cy="382530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5B3C26C7-9BE9-43CE-A649-3C3AD16FD45D}"/>
              </a:ext>
            </a:extLst>
          </p:cNvPr>
          <p:cNvCxnSpPr>
            <a:cxnSpLocks/>
            <a:stCxn id="10" idx="1"/>
          </p:cNvCxnSpPr>
          <p:nvPr/>
        </p:nvCxnSpPr>
        <p:spPr>
          <a:xfrm flipH="1" flipV="1">
            <a:off x="5896330" y="3429000"/>
            <a:ext cx="975157" cy="4290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40AAED-A266-4107-B762-9C32D4E1629B}"/>
              </a:ext>
            </a:extLst>
          </p:cNvPr>
          <p:cNvCxnSpPr>
            <a:cxnSpLocks/>
          </p:cNvCxnSpPr>
          <p:nvPr/>
        </p:nvCxnSpPr>
        <p:spPr>
          <a:xfrm flipH="1">
            <a:off x="5429961" y="6019800"/>
            <a:ext cx="532689" cy="33049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E7503E-3F1A-4A4C-90C2-DCCC2230DC95}"/>
              </a:ext>
            </a:extLst>
          </p:cNvPr>
          <p:cNvSpPr/>
          <p:nvPr/>
        </p:nvSpPr>
        <p:spPr>
          <a:xfrm>
            <a:off x="6871487" y="3036795"/>
            <a:ext cx="4493558" cy="16425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flow:</a:t>
            </a:r>
          </a:p>
          <a:p>
            <a:pPr algn="ctr"/>
            <a:endParaRPr lang="en-US" dirty="0">
              <a:sym typeface="Wingdings" panose="05000000000000000000" pitchFamily="2" charset="2"/>
            </a:endParaRPr>
          </a:p>
          <a:p>
            <a:pPr algn="ctr"/>
            <a:r>
              <a:rPr lang="en-US" b="1" dirty="0">
                <a:sym typeface="Wingdings" panose="05000000000000000000" pitchFamily="2" charset="2"/>
              </a:rPr>
              <a:t>+New Flow Flow Name Create</a:t>
            </a:r>
          </a:p>
          <a:p>
            <a:pPr algn="ctr"/>
            <a:endParaRPr lang="en-US" b="1" dirty="0">
              <a:sym typeface="Wingdings" panose="05000000000000000000" pitchFamily="2" charset="2"/>
            </a:endParaRPr>
          </a:p>
          <a:p>
            <a:pPr algn="ctr"/>
            <a:r>
              <a:rPr lang="en-US" b="1" dirty="0">
                <a:sym typeface="Wingdings" panose="05000000000000000000" pitchFamily="2" charset="2"/>
              </a:rPr>
              <a:t>Unicorn Name</a:t>
            </a:r>
          </a:p>
          <a:p>
            <a:pPr algn="ctr"/>
            <a:endParaRPr lang="en-US" b="1" dirty="0">
              <a:sym typeface="Wingdings" panose="05000000000000000000" pitchFamily="2" charset="2"/>
            </a:endParaRPr>
          </a:p>
        </p:txBody>
      </p:sp>
      <p:sp>
        <p:nvSpPr>
          <p:cNvPr id="6" name="TextBox 5">
            <a:extLst>
              <a:ext uri="{FF2B5EF4-FFF2-40B4-BE49-F238E27FC236}">
                <a16:creationId xmlns:a16="http://schemas.microsoft.com/office/drawing/2014/main" id="{18E2A590-4C5F-467D-C3AF-62FFAC1289C8}"/>
              </a:ext>
            </a:extLst>
          </p:cNvPr>
          <p:cNvSpPr txBox="1"/>
          <p:nvPr/>
        </p:nvSpPr>
        <p:spPr>
          <a:xfrm>
            <a:off x="1911202" y="3244334"/>
            <a:ext cx="6097772" cy="369332"/>
          </a:xfrm>
          <a:prstGeom prst="rect">
            <a:avLst/>
          </a:prstGeom>
          <a:noFill/>
        </p:spPr>
        <p:txBody>
          <a:bodyPr wrap="square">
            <a:spAutoFit/>
          </a:bodyPr>
          <a:lstStyle/>
          <a:p>
            <a:pPr algn="ctr"/>
            <a:r>
              <a:rPr lang="en-US" b="1" dirty="0">
                <a:sym typeface="Wingdings" panose="05000000000000000000" pitchFamily="2" charset="2"/>
              </a:rPr>
              <a:t>Unicorn Name</a:t>
            </a:r>
          </a:p>
        </p:txBody>
      </p:sp>
    </p:spTree>
    <p:extLst>
      <p:ext uri="{BB962C8B-B14F-4D97-AF65-F5344CB8AC3E}">
        <p14:creationId xmlns:p14="http://schemas.microsoft.com/office/powerpoint/2010/main" val="68466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97A5-CBF3-4E44-B247-D8A70011157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0C3869B-9E17-4FA0-9C96-66B85015DA4A}"/>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C154BA50-F2AA-4379-8FE2-D9BA182A6D21}"/>
              </a:ext>
            </a:extLst>
          </p:cNvPr>
          <p:cNvPicPr>
            <a:picLocks noChangeAspect="1"/>
          </p:cNvPicPr>
          <p:nvPr/>
        </p:nvPicPr>
        <p:blipFill>
          <a:blip r:embed="rId2"/>
          <a:stretch>
            <a:fillRect/>
          </a:stretch>
        </p:blipFill>
        <p:spPr>
          <a:xfrm>
            <a:off x="181494" y="119062"/>
            <a:ext cx="11430000" cy="6619875"/>
          </a:xfrm>
          <a:prstGeom prst="rect">
            <a:avLst/>
          </a:prstGeom>
        </p:spPr>
      </p:pic>
      <p:sp>
        <p:nvSpPr>
          <p:cNvPr id="6" name="Rectangle 5">
            <a:extLst>
              <a:ext uri="{FF2B5EF4-FFF2-40B4-BE49-F238E27FC236}">
                <a16:creationId xmlns:a16="http://schemas.microsoft.com/office/drawing/2014/main" id="{955B3BCD-4527-41EE-8ECE-C5789F3224FA}"/>
              </a:ext>
            </a:extLst>
          </p:cNvPr>
          <p:cNvSpPr/>
          <p:nvPr/>
        </p:nvSpPr>
        <p:spPr>
          <a:xfrm>
            <a:off x="2111434" y="681037"/>
            <a:ext cx="5353396" cy="520376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897AA8B-2400-4ADD-A27E-EF624ECBCDAC}"/>
              </a:ext>
            </a:extLst>
          </p:cNvPr>
          <p:cNvSpPr/>
          <p:nvPr/>
        </p:nvSpPr>
        <p:spPr>
          <a:xfrm>
            <a:off x="7464829" y="119062"/>
            <a:ext cx="3690851" cy="66198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1" name="Group 10">
            <a:extLst>
              <a:ext uri="{FF2B5EF4-FFF2-40B4-BE49-F238E27FC236}">
                <a16:creationId xmlns:a16="http://schemas.microsoft.com/office/drawing/2014/main" id="{310C73F0-0DF6-43DB-ACE1-F661BB6E33BE}"/>
              </a:ext>
            </a:extLst>
          </p:cNvPr>
          <p:cNvGrpSpPr/>
          <p:nvPr/>
        </p:nvGrpSpPr>
        <p:grpSpPr>
          <a:xfrm>
            <a:off x="181494" y="119062"/>
            <a:ext cx="1929939" cy="6619875"/>
            <a:chOff x="181494" y="119062"/>
            <a:chExt cx="1929939" cy="6619875"/>
          </a:xfrm>
        </p:grpSpPr>
        <p:sp>
          <p:nvSpPr>
            <p:cNvPr id="5" name="Rectangle 4">
              <a:extLst>
                <a:ext uri="{FF2B5EF4-FFF2-40B4-BE49-F238E27FC236}">
                  <a16:creationId xmlns:a16="http://schemas.microsoft.com/office/drawing/2014/main" id="{FD626C99-1A43-4EAC-AD24-54BDE6EEE26B}"/>
                </a:ext>
              </a:extLst>
            </p:cNvPr>
            <p:cNvSpPr/>
            <p:nvPr/>
          </p:nvSpPr>
          <p:spPr>
            <a:xfrm>
              <a:off x="181494" y="119062"/>
              <a:ext cx="1929939" cy="66198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63AF7C1E-0710-404E-B322-6A086FDB0193}"/>
                </a:ext>
              </a:extLst>
            </p:cNvPr>
            <p:cNvSpPr/>
            <p:nvPr/>
          </p:nvSpPr>
          <p:spPr>
            <a:xfrm>
              <a:off x="181494" y="4789285"/>
              <a:ext cx="1929939" cy="15226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For all the actions that can be done.</a:t>
              </a:r>
            </a:p>
            <a:p>
              <a:pPr algn="ctr"/>
              <a:r>
                <a:rPr lang="en-US" b="1" dirty="0">
                  <a:sym typeface="Wingdings" panose="05000000000000000000" pitchFamily="2" charset="2"/>
                </a:rPr>
                <a:t>Search bar is important</a:t>
              </a:r>
            </a:p>
          </p:txBody>
        </p:sp>
      </p:grpSp>
      <p:sp>
        <p:nvSpPr>
          <p:cNvPr id="9" name="Rectangle 8">
            <a:extLst>
              <a:ext uri="{FF2B5EF4-FFF2-40B4-BE49-F238E27FC236}">
                <a16:creationId xmlns:a16="http://schemas.microsoft.com/office/drawing/2014/main" id="{17C821A8-445B-421A-B323-67A9C86A0166}"/>
              </a:ext>
            </a:extLst>
          </p:cNvPr>
          <p:cNvSpPr/>
          <p:nvPr/>
        </p:nvSpPr>
        <p:spPr>
          <a:xfrm>
            <a:off x="5336770" y="1181042"/>
            <a:ext cx="1929939" cy="15226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a:t>
            </a:r>
            <a:r>
              <a:rPr lang="en-US" dirty="0"/>
              <a:t>your actions here to create a </a:t>
            </a:r>
            <a:r>
              <a:rPr lang="en-US" b="1" dirty="0"/>
              <a:t>sequence/flow</a:t>
            </a:r>
            <a:endParaRPr lang="en-US" b="1" dirty="0">
              <a:sym typeface="Wingdings" panose="05000000000000000000" pitchFamily="2" charset="2"/>
            </a:endParaRPr>
          </a:p>
        </p:txBody>
      </p:sp>
      <p:sp>
        <p:nvSpPr>
          <p:cNvPr id="10" name="Rectangle 9">
            <a:extLst>
              <a:ext uri="{FF2B5EF4-FFF2-40B4-BE49-F238E27FC236}">
                <a16:creationId xmlns:a16="http://schemas.microsoft.com/office/drawing/2014/main" id="{0867310A-5BA4-4F7F-8BC3-AB5CD1CF88D4}"/>
              </a:ext>
            </a:extLst>
          </p:cNvPr>
          <p:cNvSpPr/>
          <p:nvPr/>
        </p:nvSpPr>
        <p:spPr>
          <a:xfrm>
            <a:off x="8260772" y="4191577"/>
            <a:ext cx="1929939"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For data that you want to reuse</a:t>
            </a:r>
            <a:endParaRPr lang="en-US" b="1" dirty="0">
              <a:sym typeface="Wingdings" panose="05000000000000000000" pitchFamily="2" charset="2"/>
            </a:endParaRPr>
          </a:p>
        </p:txBody>
      </p:sp>
    </p:spTree>
    <p:extLst>
      <p:ext uri="{BB962C8B-B14F-4D97-AF65-F5344CB8AC3E}">
        <p14:creationId xmlns:p14="http://schemas.microsoft.com/office/powerpoint/2010/main" val="8908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0485-F2E1-D57D-B46A-0B75E7C48452}"/>
              </a:ext>
            </a:extLst>
          </p:cNvPr>
          <p:cNvSpPr>
            <a:spLocks noGrp="1"/>
          </p:cNvSpPr>
          <p:nvPr>
            <p:ph type="title"/>
          </p:nvPr>
        </p:nvSpPr>
        <p:spPr/>
        <p:txBody>
          <a:bodyPr/>
          <a:lstStyle/>
          <a:p>
            <a:r>
              <a:rPr lang="en-SG" b="1" dirty="0"/>
              <a:t>Unicorn Name – Your first robot!</a:t>
            </a:r>
          </a:p>
        </p:txBody>
      </p:sp>
      <p:pic>
        <p:nvPicPr>
          <p:cNvPr id="5" name="Picture 4">
            <a:extLst>
              <a:ext uri="{FF2B5EF4-FFF2-40B4-BE49-F238E27FC236}">
                <a16:creationId xmlns:a16="http://schemas.microsoft.com/office/drawing/2014/main" id="{904D5E89-F6FF-9C8B-6BBF-EF4239ADA803}"/>
              </a:ext>
            </a:extLst>
          </p:cNvPr>
          <p:cNvPicPr>
            <a:picLocks noChangeAspect="1"/>
          </p:cNvPicPr>
          <p:nvPr/>
        </p:nvPicPr>
        <p:blipFill>
          <a:blip r:embed="rId2"/>
          <a:stretch>
            <a:fillRect/>
          </a:stretch>
        </p:blipFill>
        <p:spPr>
          <a:xfrm>
            <a:off x="103730" y="1257197"/>
            <a:ext cx="10726779" cy="4931729"/>
          </a:xfrm>
          <a:prstGeom prst="rect">
            <a:avLst/>
          </a:prstGeom>
        </p:spPr>
      </p:pic>
      <p:sp>
        <p:nvSpPr>
          <p:cNvPr id="3" name="TextBox 2">
            <a:extLst>
              <a:ext uri="{FF2B5EF4-FFF2-40B4-BE49-F238E27FC236}">
                <a16:creationId xmlns:a16="http://schemas.microsoft.com/office/drawing/2014/main" id="{E59F4D4B-15B0-0928-93AA-6349EAF74C3E}"/>
              </a:ext>
            </a:extLst>
          </p:cNvPr>
          <p:cNvSpPr txBox="1"/>
          <p:nvPr/>
        </p:nvSpPr>
        <p:spPr>
          <a:xfrm>
            <a:off x="4231504" y="3093438"/>
            <a:ext cx="3965822" cy="400110"/>
          </a:xfrm>
          <a:prstGeom prst="rect">
            <a:avLst/>
          </a:prstGeom>
          <a:solidFill>
            <a:schemeClr val="bg1"/>
          </a:solidFill>
          <a:ln>
            <a:solidFill>
              <a:schemeClr val="bg1"/>
            </a:solidFill>
          </a:ln>
        </p:spPr>
        <p:txBody>
          <a:bodyPr wrap="square" rtlCol="0">
            <a:spAutoFit/>
          </a:bodyPr>
          <a:lstStyle/>
          <a:p>
            <a:r>
              <a:rPr lang="en-SG" sz="2000" dirty="0">
                <a:hlinkClick r:id="rId3"/>
              </a:rPr>
              <a:t>www.rpasamples.com/unicornname</a:t>
            </a:r>
            <a:endParaRPr lang="en-SG" sz="2000" dirty="0"/>
          </a:p>
        </p:txBody>
      </p:sp>
    </p:spTree>
    <p:extLst>
      <p:ext uri="{BB962C8B-B14F-4D97-AF65-F5344CB8AC3E}">
        <p14:creationId xmlns:p14="http://schemas.microsoft.com/office/powerpoint/2010/main" val="214522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0346F7-9D1D-A5DC-E733-4F75439C9B91}"/>
              </a:ext>
            </a:extLst>
          </p:cNvPr>
          <p:cNvPicPr>
            <a:picLocks noChangeAspect="1"/>
          </p:cNvPicPr>
          <p:nvPr/>
        </p:nvPicPr>
        <p:blipFill>
          <a:blip r:embed="rId2"/>
          <a:stretch>
            <a:fillRect/>
          </a:stretch>
        </p:blipFill>
        <p:spPr>
          <a:xfrm>
            <a:off x="624469" y="274070"/>
            <a:ext cx="8614174" cy="4967003"/>
          </a:xfrm>
          <a:prstGeom prst="rect">
            <a:avLst/>
          </a:prstGeom>
        </p:spPr>
      </p:pic>
      <p:sp>
        <p:nvSpPr>
          <p:cNvPr id="8" name="Rectangle 7">
            <a:extLst>
              <a:ext uri="{FF2B5EF4-FFF2-40B4-BE49-F238E27FC236}">
                <a16:creationId xmlns:a16="http://schemas.microsoft.com/office/drawing/2014/main" id="{F2E2E96B-7D18-0431-1793-EA18F4E9FB32}"/>
              </a:ext>
            </a:extLst>
          </p:cNvPr>
          <p:cNvSpPr/>
          <p:nvPr/>
        </p:nvSpPr>
        <p:spPr>
          <a:xfrm>
            <a:off x="8760453" y="1616927"/>
            <a:ext cx="2935361" cy="16897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2) Open Unicorn name excel sheet. Notice that it contains a name and a month. These are fields to add to the form.</a:t>
            </a:r>
            <a:endParaRPr lang="en-US" b="1" dirty="0">
              <a:sym typeface="Wingdings" panose="05000000000000000000" pitchFamily="2" charset="2"/>
            </a:endParaRPr>
          </a:p>
        </p:txBody>
      </p:sp>
      <p:sp>
        <p:nvSpPr>
          <p:cNvPr id="9" name="Rectangle 8">
            <a:extLst>
              <a:ext uri="{FF2B5EF4-FFF2-40B4-BE49-F238E27FC236}">
                <a16:creationId xmlns:a16="http://schemas.microsoft.com/office/drawing/2014/main" id="{3550AC9D-C91E-3B34-FEE5-86DAC09523BC}"/>
              </a:ext>
            </a:extLst>
          </p:cNvPr>
          <p:cNvSpPr/>
          <p:nvPr/>
        </p:nvSpPr>
        <p:spPr>
          <a:xfrm>
            <a:off x="1219862" y="5107951"/>
            <a:ext cx="4021989" cy="9845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3) After click get name, we then copy the name back into the excel sheet.</a:t>
            </a:r>
            <a:endParaRPr lang="en-US" b="1" dirty="0">
              <a:sym typeface="Wingdings" panose="05000000000000000000" pitchFamily="2" charset="2"/>
            </a:endParaRPr>
          </a:p>
        </p:txBody>
      </p:sp>
    </p:spTree>
    <p:extLst>
      <p:ext uri="{BB962C8B-B14F-4D97-AF65-F5344CB8AC3E}">
        <p14:creationId xmlns:p14="http://schemas.microsoft.com/office/powerpoint/2010/main" val="239486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678E-A582-0B9A-7FD5-C112BE0FBC2E}"/>
              </a:ext>
            </a:extLst>
          </p:cNvPr>
          <p:cNvSpPr>
            <a:spLocks noGrp="1"/>
          </p:cNvSpPr>
          <p:nvPr>
            <p:ph type="title"/>
          </p:nvPr>
        </p:nvSpPr>
        <p:spPr/>
        <p:txBody>
          <a:bodyPr/>
          <a:lstStyle/>
          <a:p>
            <a:r>
              <a:rPr lang="en-SG" dirty="0"/>
              <a:t>Now that we know the steps:</a:t>
            </a:r>
          </a:p>
        </p:txBody>
      </p:sp>
      <p:sp>
        <p:nvSpPr>
          <p:cNvPr id="3" name="Content Placeholder 2">
            <a:extLst>
              <a:ext uri="{FF2B5EF4-FFF2-40B4-BE49-F238E27FC236}">
                <a16:creationId xmlns:a16="http://schemas.microsoft.com/office/drawing/2014/main" id="{E7792D4F-CFE7-644E-14BC-5C0EC1815213}"/>
              </a:ext>
            </a:extLst>
          </p:cNvPr>
          <p:cNvSpPr>
            <a:spLocks noGrp="1"/>
          </p:cNvSpPr>
          <p:nvPr>
            <p:ph idx="1"/>
          </p:nvPr>
        </p:nvSpPr>
        <p:spPr/>
        <p:txBody>
          <a:bodyPr/>
          <a:lstStyle/>
          <a:p>
            <a:r>
              <a:rPr lang="en-SG" dirty="0"/>
              <a:t>We will now create the actual flow in </a:t>
            </a:r>
            <a:r>
              <a:rPr lang="en-SG" dirty="0" err="1"/>
              <a:t>PowerAutomate</a:t>
            </a:r>
            <a:r>
              <a:rPr lang="en-SG" dirty="0"/>
              <a:t> desktop.</a:t>
            </a:r>
          </a:p>
        </p:txBody>
      </p:sp>
      <p:pic>
        <p:nvPicPr>
          <p:cNvPr id="4" name="Picture 3">
            <a:extLst>
              <a:ext uri="{FF2B5EF4-FFF2-40B4-BE49-F238E27FC236}">
                <a16:creationId xmlns:a16="http://schemas.microsoft.com/office/drawing/2014/main" id="{9276B60F-CF33-5ADA-54E9-1DF97CCFDBAE}"/>
              </a:ext>
            </a:extLst>
          </p:cNvPr>
          <p:cNvPicPr>
            <a:picLocks noChangeAspect="1"/>
          </p:cNvPicPr>
          <p:nvPr/>
        </p:nvPicPr>
        <p:blipFill>
          <a:blip r:embed="rId2"/>
          <a:stretch>
            <a:fillRect/>
          </a:stretch>
        </p:blipFill>
        <p:spPr>
          <a:xfrm>
            <a:off x="2457668" y="2528036"/>
            <a:ext cx="6533290" cy="3783864"/>
          </a:xfrm>
          <a:prstGeom prst="rect">
            <a:avLst/>
          </a:prstGeom>
        </p:spPr>
      </p:pic>
    </p:spTree>
    <p:extLst>
      <p:ext uri="{BB962C8B-B14F-4D97-AF65-F5344CB8AC3E}">
        <p14:creationId xmlns:p14="http://schemas.microsoft.com/office/powerpoint/2010/main" val="395584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2BF39E-C527-3C13-DA1F-20D225F7F796}"/>
              </a:ext>
            </a:extLst>
          </p:cNvPr>
          <p:cNvPicPr>
            <a:picLocks noChangeAspect="1"/>
          </p:cNvPicPr>
          <p:nvPr/>
        </p:nvPicPr>
        <p:blipFill>
          <a:blip r:embed="rId2"/>
          <a:stretch>
            <a:fillRect/>
          </a:stretch>
        </p:blipFill>
        <p:spPr>
          <a:xfrm>
            <a:off x="272030" y="365126"/>
            <a:ext cx="7248967" cy="46109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D9F8BCD-20BA-755B-4879-821F234CF022}"/>
              </a:ext>
            </a:extLst>
          </p:cNvPr>
          <p:cNvCxnSpPr>
            <a:cxnSpLocks/>
          </p:cNvCxnSpPr>
          <p:nvPr/>
        </p:nvCxnSpPr>
        <p:spPr>
          <a:xfrm flipV="1">
            <a:off x="1584251" y="2562447"/>
            <a:ext cx="2636875" cy="13184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A232651-3759-4C25-6FE9-804A91EE2F6C}"/>
              </a:ext>
            </a:extLst>
          </p:cNvPr>
          <p:cNvSpPr/>
          <p:nvPr/>
        </p:nvSpPr>
        <p:spPr>
          <a:xfrm>
            <a:off x="3667458" y="1287317"/>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Launch Excel action.</a:t>
            </a:r>
            <a:endParaRPr lang="en-US" b="1" dirty="0">
              <a:sym typeface="Wingdings" panose="05000000000000000000" pitchFamily="2" charset="2"/>
            </a:endParaRPr>
          </a:p>
        </p:txBody>
      </p:sp>
      <p:grpSp>
        <p:nvGrpSpPr>
          <p:cNvPr id="17" name="Group 16">
            <a:extLst>
              <a:ext uri="{FF2B5EF4-FFF2-40B4-BE49-F238E27FC236}">
                <a16:creationId xmlns:a16="http://schemas.microsoft.com/office/drawing/2014/main" id="{29FF52AD-8D3F-CDA7-A94B-8CB25D997BDB}"/>
              </a:ext>
            </a:extLst>
          </p:cNvPr>
          <p:cNvGrpSpPr/>
          <p:nvPr/>
        </p:nvGrpSpPr>
        <p:grpSpPr>
          <a:xfrm>
            <a:off x="2926832" y="2354495"/>
            <a:ext cx="8885720" cy="4138379"/>
            <a:chOff x="2926832" y="2354495"/>
            <a:chExt cx="8885720" cy="4138379"/>
          </a:xfrm>
        </p:grpSpPr>
        <p:pic>
          <p:nvPicPr>
            <p:cNvPr id="12" name="Picture 11">
              <a:extLst>
                <a:ext uri="{FF2B5EF4-FFF2-40B4-BE49-F238E27FC236}">
                  <a16:creationId xmlns:a16="http://schemas.microsoft.com/office/drawing/2014/main" id="{0AEC39AE-BC70-9710-019D-3A4818C49A5C}"/>
                </a:ext>
              </a:extLst>
            </p:cNvPr>
            <p:cNvPicPr>
              <a:picLocks noChangeAspect="1"/>
            </p:cNvPicPr>
            <p:nvPr/>
          </p:nvPicPr>
          <p:blipFill>
            <a:blip r:embed="rId3"/>
            <a:stretch>
              <a:fillRect/>
            </a:stretch>
          </p:blipFill>
          <p:spPr>
            <a:xfrm>
              <a:off x="6014704" y="2354495"/>
              <a:ext cx="5797848" cy="3892750"/>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185017CA-FD6F-3685-D9B6-7E7A098DCF34}"/>
                </a:ext>
              </a:extLst>
            </p:cNvPr>
            <p:cNvCxnSpPr>
              <a:cxnSpLocks/>
            </p:cNvCxnSpPr>
            <p:nvPr/>
          </p:nvCxnSpPr>
          <p:spPr>
            <a:xfrm flipV="1">
              <a:off x="5709684" y="4051006"/>
              <a:ext cx="1704753" cy="11317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6CF827-8999-338A-EB81-5B3587F48C97}"/>
                </a:ext>
              </a:extLst>
            </p:cNvPr>
            <p:cNvCxnSpPr>
              <a:cxnSpLocks/>
            </p:cNvCxnSpPr>
            <p:nvPr/>
          </p:nvCxnSpPr>
          <p:spPr>
            <a:xfrm flipV="1">
              <a:off x="5709683" y="4479890"/>
              <a:ext cx="1704753" cy="11317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F9AF39-C36C-F758-4831-AB450DD37F34}"/>
                </a:ext>
              </a:extLst>
            </p:cNvPr>
            <p:cNvSpPr/>
            <p:nvPr/>
          </p:nvSpPr>
          <p:spPr>
            <a:xfrm>
              <a:off x="2926832" y="4976426"/>
              <a:ext cx="2935361" cy="15164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Make sure you open the unicorn name excel file by opening the following document option  browsing to the excel file.</a:t>
              </a:r>
              <a:endParaRPr lang="en-US" b="1" dirty="0">
                <a:sym typeface="Wingdings" panose="05000000000000000000" pitchFamily="2" charset="2"/>
              </a:endParaRPr>
            </a:p>
          </p:txBody>
        </p:sp>
      </p:grpSp>
    </p:spTree>
    <p:extLst>
      <p:ext uri="{BB962C8B-B14F-4D97-AF65-F5344CB8AC3E}">
        <p14:creationId xmlns:p14="http://schemas.microsoft.com/office/powerpoint/2010/main" val="14631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011C-8690-5C7F-C3FC-14E5BE724B6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38749AAD-FE38-FFF9-8946-3113A179C45D}"/>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F9B0C82-62F6-5967-609F-37FD131E92D6}"/>
              </a:ext>
            </a:extLst>
          </p:cNvPr>
          <p:cNvPicPr>
            <a:picLocks noChangeAspect="1"/>
          </p:cNvPicPr>
          <p:nvPr/>
        </p:nvPicPr>
        <p:blipFill>
          <a:blip r:embed="rId2"/>
          <a:stretch>
            <a:fillRect/>
          </a:stretch>
        </p:blipFill>
        <p:spPr>
          <a:xfrm>
            <a:off x="265815" y="365124"/>
            <a:ext cx="11317112" cy="6407717"/>
          </a:xfrm>
          <a:prstGeom prst="rect">
            <a:avLst/>
          </a:prstGeom>
        </p:spPr>
      </p:pic>
      <p:cxnSp>
        <p:nvCxnSpPr>
          <p:cNvPr id="6" name="Straight Arrow Connector 5">
            <a:extLst>
              <a:ext uri="{FF2B5EF4-FFF2-40B4-BE49-F238E27FC236}">
                <a16:creationId xmlns:a16="http://schemas.microsoft.com/office/drawing/2014/main" id="{49171074-A34C-F9BE-DC80-3C8F6D4003D6}"/>
              </a:ext>
            </a:extLst>
          </p:cNvPr>
          <p:cNvCxnSpPr>
            <a:cxnSpLocks/>
          </p:cNvCxnSpPr>
          <p:nvPr/>
        </p:nvCxnSpPr>
        <p:spPr>
          <a:xfrm flipV="1">
            <a:off x="2860546" y="2732567"/>
            <a:ext cx="1477925" cy="3192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C9F0906-BBCE-0D7D-8B10-0E1336A71F4F}"/>
              </a:ext>
            </a:extLst>
          </p:cNvPr>
          <p:cNvSpPr/>
          <p:nvPr/>
        </p:nvSpPr>
        <p:spPr>
          <a:xfrm>
            <a:off x="1403110" y="1638191"/>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Read form Excel worksheet action.</a:t>
            </a:r>
            <a:endParaRPr lang="en-US" b="1" dirty="0">
              <a:sym typeface="Wingdings" panose="05000000000000000000" pitchFamily="2" charset="2"/>
            </a:endParaRPr>
          </a:p>
        </p:txBody>
      </p:sp>
      <p:cxnSp>
        <p:nvCxnSpPr>
          <p:cNvPr id="10" name="Straight Arrow Connector 9">
            <a:extLst>
              <a:ext uri="{FF2B5EF4-FFF2-40B4-BE49-F238E27FC236}">
                <a16:creationId xmlns:a16="http://schemas.microsoft.com/office/drawing/2014/main" id="{B65E5732-967E-6EF8-9BB4-6EE40F7F7557}"/>
              </a:ext>
            </a:extLst>
          </p:cNvPr>
          <p:cNvCxnSpPr>
            <a:cxnSpLocks/>
          </p:cNvCxnSpPr>
          <p:nvPr/>
        </p:nvCxnSpPr>
        <p:spPr>
          <a:xfrm flipH="1" flipV="1">
            <a:off x="9381071" y="4001294"/>
            <a:ext cx="773022" cy="421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6B55C7-3928-A118-9633-C5DAF2FD1276}"/>
              </a:ext>
            </a:extLst>
          </p:cNvPr>
          <p:cNvSpPr/>
          <p:nvPr/>
        </p:nvSpPr>
        <p:spPr>
          <a:xfrm>
            <a:off x="8762129" y="4276934"/>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Put values as A and 2 to read A2 cell (name). </a:t>
            </a:r>
            <a:endParaRPr lang="en-US" b="1" dirty="0">
              <a:sym typeface="Wingdings" panose="05000000000000000000" pitchFamily="2" charset="2"/>
            </a:endParaRPr>
          </a:p>
        </p:txBody>
      </p:sp>
      <p:sp>
        <p:nvSpPr>
          <p:cNvPr id="15" name="Rectangle 14">
            <a:extLst>
              <a:ext uri="{FF2B5EF4-FFF2-40B4-BE49-F238E27FC236}">
                <a16:creationId xmlns:a16="http://schemas.microsoft.com/office/drawing/2014/main" id="{C2E16E48-FF5C-815E-6E54-74537CF276DE}"/>
              </a:ext>
            </a:extLst>
          </p:cNvPr>
          <p:cNvSpPr/>
          <p:nvPr/>
        </p:nvSpPr>
        <p:spPr>
          <a:xfrm>
            <a:off x="8299901" y="5184214"/>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Update the Variable name to </a:t>
            </a:r>
            <a:r>
              <a:rPr lang="en-US" b="1" dirty="0" err="1"/>
              <a:t>personName</a:t>
            </a:r>
            <a:r>
              <a:rPr lang="en-US" b="1" dirty="0"/>
              <a:t>, so we can reference easily later.</a:t>
            </a:r>
            <a:endParaRPr lang="en-US" b="1" dirty="0">
              <a:sym typeface="Wingdings" panose="05000000000000000000" pitchFamily="2" charset="2"/>
            </a:endParaRPr>
          </a:p>
        </p:txBody>
      </p:sp>
      <p:cxnSp>
        <p:nvCxnSpPr>
          <p:cNvPr id="16" name="Straight Arrow Connector 15">
            <a:extLst>
              <a:ext uri="{FF2B5EF4-FFF2-40B4-BE49-F238E27FC236}">
                <a16:creationId xmlns:a16="http://schemas.microsoft.com/office/drawing/2014/main" id="{F04E396C-5D34-8AB2-CD3B-D8E61D7B07D8}"/>
              </a:ext>
            </a:extLst>
          </p:cNvPr>
          <p:cNvCxnSpPr>
            <a:cxnSpLocks/>
            <a:stCxn id="15" idx="1"/>
          </p:cNvCxnSpPr>
          <p:nvPr/>
        </p:nvCxnSpPr>
        <p:spPr>
          <a:xfrm flipH="1">
            <a:off x="6865189" y="5614444"/>
            <a:ext cx="1434712" cy="83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939DDF-1589-A8A4-99AC-7D69BEB1BA15}"/>
              </a:ext>
            </a:extLst>
          </p:cNvPr>
          <p:cNvCxnSpPr>
            <a:cxnSpLocks/>
          </p:cNvCxnSpPr>
          <p:nvPr/>
        </p:nvCxnSpPr>
        <p:spPr>
          <a:xfrm flipH="1">
            <a:off x="6613551" y="4561367"/>
            <a:ext cx="251638" cy="4989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3EFAC8-0835-4499-5FFD-3F3D518C0E83}"/>
              </a:ext>
            </a:extLst>
          </p:cNvPr>
          <p:cNvCxnSpPr>
            <a:cxnSpLocks/>
          </p:cNvCxnSpPr>
          <p:nvPr/>
        </p:nvCxnSpPr>
        <p:spPr>
          <a:xfrm>
            <a:off x="8527311" y="6287426"/>
            <a:ext cx="726658" cy="152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B8F218A-6020-E655-17AE-902B5971356D}"/>
              </a:ext>
            </a:extLst>
          </p:cNvPr>
          <p:cNvSpPr/>
          <p:nvPr/>
        </p:nvSpPr>
        <p:spPr>
          <a:xfrm>
            <a:off x="2476250" y="4423144"/>
            <a:ext cx="1907243"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Click on advanced</a:t>
            </a:r>
          </a:p>
          <a:p>
            <a:pPr algn="ctr"/>
            <a:r>
              <a:rPr lang="en-US" sz="1300" dirty="0">
                <a:sym typeface="Wingdings" panose="05000000000000000000" pitchFamily="2" charset="2"/>
              </a:rPr>
              <a:t>Enable the get cell content as text</a:t>
            </a:r>
          </a:p>
        </p:txBody>
      </p:sp>
    </p:spTree>
    <p:extLst>
      <p:ext uri="{BB962C8B-B14F-4D97-AF65-F5344CB8AC3E}">
        <p14:creationId xmlns:p14="http://schemas.microsoft.com/office/powerpoint/2010/main" val="25859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011C-8690-5C7F-C3FC-14E5BE724B6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38749AAD-FE38-FFF9-8946-3113A179C45D}"/>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F9B0C82-62F6-5967-609F-37FD131E92D6}"/>
              </a:ext>
            </a:extLst>
          </p:cNvPr>
          <p:cNvPicPr>
            <a:picLocks noChangeAspect="1"/>
          </p:cNvPicPr>
          <p:nvPr/>
        </p:nvPicPr>
        <p:blipFill>
          <a:blip r:embed="rId2"/>
          <a:stretch>
            <a:fillRect/>
          </a:stretch>
        </p:blipFill>
        <p:spPr>
          <a:xfrm>
            <a:off x="297712" y="365125"/>
            <a:ext cx="11317112" cy="6407717"/>
          </a:xfrm>
          <a:prstGeom prst="rect">
            <a:avLst/>
          </a:prstGeom>
        </p:spPr>
      </p:pic>
      <p:pic>
        <p:nvPicPr>
          <p:cNvPr id="11" name="Picture 10">
            <a:extLst>
              <a:ext uri="{FF2B5EF4-FFF2-40B4-BE49-F238E27FC236}">
                <a16:creationId xmlns:a16="http://schemas.microsoft.com/office/drawing/2014/main" id="{566A5CA9-E220-2885-250C-78BA63301CAC}"/>
              </a:ext>
            </a:extLst>
          </p:cNvPr>
          <p:cNvPicPr>
            <a:picLocks noChangeAspect="1"/>
          </p:cNvPicPr>
          <p:nvPr/>
        </p:nvPicPr>
        <p:blipFill>
          <a:blip r:embed="rId3"/>
          <a:stretch>
            <a:fillRect/>
          </a:stretch>
        </p:blipFill>
        <p:spPr>
          <a:xfrm>
            <a:off x="4165493" y="868155"/>
            <a:ext cx="7318819" cy="5784743"/>
          </a:xfrm>
          <a:prstGeom prst="rect">
            <a:avLst/>
          </a:prstGeom>
        </p:spPr>
      </p:pic>
      <p:grpSp>
        <p:nvGrpSpPr>
          <p:cNvPr id="13" name="Group 12">
            <a:extLst>
              <a:ext uri="{FF2B5EF4-FFF2-40B4-BE49-F238E27FC236}">
                <a16:creationId xmlns:a16="http://schemas.microsoft.com/office/drawing/2014/main" id="{0749B64D-DAF0-DCE4-5776-4320CA0FE98C}"/>
              </a:ext>
            </a:extLst>
          </p:cNvPr>
          <p:cNvGrpSpPr/>
          <p:nvPr/>
        </p:nvGrpSpPr>
        <p:grpSpPr>
          <a:xfrm>
            <a:off x="1403110" y="1638191"/>
            <a:ext cx="10294380" cy="4425004"/>
            <a:chOff x="1403110" y="1638191"/>
            <a:chExt cx="10294380" cy="4425004"/>
          </a:xfrm>
        </p:grpSpPr>
        <p:cxnSp>
          <p:nvCxnSpPr>
            <p:cNvPr id="17" name="Straight Arrow Connector 16">
              <a:extLst>
                <a:ext uri="{FF2B5EF4-FFF2-40B4-BE49-F238E27FC236}">
                  <a16:creationId xmlns:a16="http://schemas.microsoft.com/office/drawing/2014/main" id="{390E047C-1AFE-EA47-EB21-72C1E2D7FB00}"/>
                </a:ext>
              </a:extLst>
            </p:cNvPr>
            <p:cNvCxnSpPr>
              <a:cxnSpLocks/>
            </p:cNvCxnSpPr>
            <p:nvPr/>
          </p:nvCxnSpPr>
          <p:spPr>
            <a:xfrm flipV="1">
              <a:off x="2860546" y="2732567"/>
              <a:ext cx="1477925" cy="3192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3749656-F621-5986-A460-8C5C1170C348}"/>
                </a:ext>
              </a:extLst>
            </p:cNvPr>
            <p:cNvSpPr/>
            <p:nvPr/>
          </p:nvSpPr>
          <p:spPr>
            <a:xfrm>
              <a:off x="1403110" y="1638191"/>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Read form Excel worksheet action again.</a:t>
              </a:r>
              <a:endParaRPr lang="en-US" b="1" dirty="0">
                <a:sym typeface="Wingdings" panose="05000000000000000000" pitchFamily="2" charset="2"/>
              </a:endParaRPr>
            </a:p>
          </p:txBody>
        </p:sp>
        <p:cxnSp>
          <p:nvCxnSpPr>
            <p:cNvPr id="19" name="Straight Arrow Connector 18">
              <a:extLst>
                <a:ext uri="{FF2B5EF4-FFF2-40B4-BE49-F238E27FC236}">
                  <a16:creationId xmlns:a16="http://schemas.microsoft.com/office/drawing/2014/main" id="{D3D943DC-CAEB-CA35-7C5F-050FEFDA16DC}"/>
                </a:ext>
              </a:extLst>
            </p:cNvPr>
            <p:cNvCxnSpPr>
              <a:cxnSpLocks/>
            </p:cNvCxnSpPr>
            <p:nvPr/>
          </p:nvCxnSpPr>
          <p:spPr>
            <a:xfrm flipH="1" flipV="1">
              <a:off x="9381071" y="4001294"/>
              <a:ext cx="773022" cy="421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580A481-0097-A69F-C6E1-0DAD6E9C6134}"/>
                </a:ext>
              </a:extLst>
            </p:cNvPr>
            <p:cNvSpPr/>
            <p:nvPr/>
          </p:nvSpPr>
          <p:spPr>
            <a:xfrm>
              <a:off x="8762129" y="4276934"/>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Put values as B and 2 to read B2 cell (Birthday month). </a:t>
              </a:r>
              <a:endParaRPr lang="en-US" b="1" dirty="0">
                <a:sym typeface="Wingdings" panose="05000000000000000000" pitchFamily="2" charset="2"/>
              </a:endParaRPr>
            </a:p>
          </p:txBody>
        </p:sp>
        <p:sp>
          <p:nvSpPr>
            <p:cNvPr id="21" name="Rectangle 20">
              <a:extLst>
                <a:ext uri="{FF2B5EF4-FFF2-40B4-BE49-F238E27FC236}">
                  <a16:creationId xmlns:a16="http://schemas.microsoft.com/office/drawing/2014/main" id="{C18C1DF3-4BFA-57AD-389F-E66C0177A232}"/>
                </a:ext>
              </a:extLst>
            </p:cNvPr>
            <p:cNvSpPr/>
            <p:nvPr/>
          </p:nvSpPr>
          <p:spPr>
            <a:xfrm>
              <a:off x="8418439" y="5202736"/>
              <a:ext cx="293536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Update the Variable name to </a:t>
              </a:r>
              <a:r>
                <a:rPr lang="en-US" b="1" dirty="0" err="1"/>
                <a:t>personMonth</a:t>
              </a:r>
              <a:r>
                <a:rPr lang="en-US" b="1" dirty="0"/>
                <a:t>, so we can reference easily later.</a:t>
              </a:r>
              <a:endParaRPr lang="en-US" b="1" dirty="0">
                <a:sym typeface="Wingdings" panose="05000000000000000000" pitchFamily="2" charset="2"/>
              </a:endParaRPr>
            </a:p>
          </p:txBody>
        </p:sp>
        <p:cxnSp>
          <p:nvCxnSpPr>
            <p:cNvPr id="22" name="Straight Arrow Connector 21">
              <a:extLst>
                <a:ext uri="{FF2B5EF4-FFF2-40B4-BE49-F238E27FC236}">
                  <a16:creationId xmlns:a16="http://schemas.microsoft.com/office/drawing/2014/main" id="{4931BDDC-4BD6-4AEC-E360-D037811BBB31}"/>
                </a:ext>
              </a:extLst>
            </p:cNvPr>
            <p:cNvCxnSpPr>
              <a:cxnSpLocks/>
              <a:stCxn id="21" idx="1"/>
            </p:cNvCxnSpPr>
            <p:nvPr/>
          </p:nvCxnSpPr>
          <p:spPr>
            <a:xfrm flipH="1">
              <a:off x="6983727" y="5632966"/>
              <a:ext cx="1434712" cy="83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638565-D851-ADB7-4A80-E0906DDB946B}"/>
                </a:ext>
              </a:extLst>
            </p:cNvPr>
            <p:cNvCxnSpPr>
              <a:cxnSpLocks/>
            </p:cNvCxnSpPr>
            <p:nvPr/>
          </p:nvCxnSpPr>
          <p:spPr>
            <a:xfrm flipH="1">
              <a:off x="6517858" y="4457694"/>
              <a:ext cx="251638" cy="4989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D3F3B0E2-6717-FA14-3752-18767E2BF0E7}"/>
              </a:ext>
            </a:extLst>
          </p:cNvPr>
          <p:cNvCxnSpPr>
            <a:cxnSpLocks/>
          </p:cNvCxnSpPr>
          <p:nvPr/>
        </p:nvCxnSpPr>
        <p:spPr>
          <a:xfrm>
            <a:off x="8527311" y="6287426"/>
            <a:ext cx="726658" cy="152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72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FF931D0-3FD4-6249-0D76-4C76B577997F}"/>
              </a:ext>
            </a:extLst>
          </p:cNvPr>
          <p:cNvPicPr>
            <a:picLocks noChangeAspect="1"/>
          </p:cNvPicPr>
          <p:nvPr/>
        </p:nvPicPr>
        <p:blipFill rotWithShape="1">
          <a:blip r:embed="rId2"/>
          <a:srcRect b="13487"/>
          <a:stretch/>
        </p:blipFill>
        <p:spPr>
          <a:xfrm>
            <a:off x="0" y="581277"/>
            <a:ext cx="12192000" cy="5303032"/>
          </a:xfrm>
          <a:prstGeom prst="rect">
            <a:avLst/>
          </a:prstGeom>
        </p:spPr>
      </p:pic>
      <p:cxnSp>
        <p:nvCxnSpPr>
          <p:cNvPr id="6" name="Straight Arrow Connector 5">
            <a:extLst>
              <a:ext uri="{FF2B5EF4-FFF2-40B4-BE49-F238E27FC236}">
                <a16:creationId xmlns:a16="http://schemas.microsoft.com/office/drawing/2014/main" id="{C9F047AE-4491-D8FD-B48F-A3EEA51CDEEC}"/>
              </a:ext>
            </a:extLst>
          </p:cNvPr>
          <p:cNvCxnSpPr>
            <a:cxnSpLocks/>
          </p:cNvCxnSpPr>
          <p:nvPr/>
        </p:nvCxnSpPr>
        <p:spPr>
          <a:xfrm flipV="1">
            <a:off x="1839433" y="3668338"/>
            <a:ext cx="1467293" cy="101009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528062-F3AB-BBF6-6AE7-41F21DFA3C77}"/>
              </a:ext>
            </a:extLst>
          </p:cNvPr>
          <p:cNvSpPr/>
          <p:nvPr/>
        </p:nvSpPr>
        <p:spPr>
          <a:xfrm>
            <a:off x="440657" y="3232793"/>
            <a:ext cx="1962301" cy="8604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Drag and drop Launch new Chrome</a:t>
            </a:r>
            <a:endParaRPr lang="en-US" b="1" dirty="0">
              <a:sym typeface="Wingdings" panose="05000000000000000000" pitchFamily="2" charset="2"/>
            </a:endParaRPr>
          </a:p>
        </p:txBody>
      </p:sp>
      <p:sp>
        <p:nvSpPr>
          <p:cNvPr id="10" name="Rectangle 9">
            <a:extLst>
              <a:ext uri="{FF2B5EF4-FFF2-40B4-BE49-F238E27FC236}">
                <a16:creationId xmlns:a16="http://schemas.microsoft.com/office/drawing/2014/main" id="{466DB95F-0D12-D1EA-D7E6-19788092751F}"/>
              </a:ext>
            </a:extLst>
          </p:cNvPr>
          <p:cNvSpPr/>
          <p:nvPr/>
        </p:nvSpPr>
        <p:spPr>
          <a:xfrm>
            <a:off x="9035308" y="1190864"/>
            <a:ext cx="1962301" cy="13748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Key in the site address: www.rpasamples.com/unicornname</a:t>
            </a:r>
            <a:endParaRPr lang="en-US" b="1" dirty="0">
              <a:sym typeface="Wingdings" panose="05000000000000000000" pitchFamily="2" charset="2"/>
            </a:endParaRPr>
          </a:p>
        </p:txBody>
      </p:sp>
      <p:cxnSp>
        <p:nvCxnSpPr>
          <p:cNvPr id="11" name="Straight Arrow Connector 10">
            <a:extLst>
              <a:ext uri="{FF2B5EF4-FFF2-40B4-BE49-F238E27FC236}">
                <a16:creationId xmlns:a16="http://schemas.microsoft.com/office/drawing/2014/main" id="{ADB50DD4-769A-1A48-7CFF-4BD4C906EA60}"/>
              </a:ext>
            </a:extLst>
          </p:cNvPr>
          <p:cNvCxnSpPr>
            <a:cxnSpLocks/>
            <a:stCxn id="10" idx="2"/>
          </p:cNvCxnSpPr>
          <p:nvPr/>
        </p:nvCxnSpPr>
        <p:spPr>
          <a:xfrm flipH="1">
            <a:off x="9372600" y="2565707"/>
            <a:ext cx="643859" cy="3734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EB5AD2-94E7-E8B5-5F04-95FEA5F9D655}"/>
              </a:ext>
            </a:extLst>
          </p:cNvPr>
          <p:cNvCxnSpPr>
            <a:cxnSpLocks/>
          </p:cNvCxnSpPr>
          <p:nvPr/>
        </p:nvCxnSpPr>
        <p:spPr>
          <a:xfrm flipH="1">
            <a:off x="9694529" y="4801009"/>
            <a:ext cx="107625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1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E99-8B02-F302-ACC9-6A66375581C6}"/>
              </a:ext>
            </a:extLst>
          </p:cNvPr>
          <p:cNvSpPr>
            <a:spLocks noGrp="1"/>
          </p:cNvSpPr>
          <p:nvPr>
            <p:ph type="title"/>
          </p:nvPr>
        </p:nvSpPr>
        <p:spPr>
          <a:xfrm>
            <a:off x="584200" y="2426423"/>
            <a:ext cx="6883400" cy="1107354"/>
          </a:xfrm>
        </p:spPr>
        <p:txBody>
          <a:bodyPr/>
          <a:lstStyle/>
          <a:p>
            <a:r>
              <a:rPr lang="en-SG" b="1" dirty="0"/>
              <a:t>PowerApps </a:t>
            </a:r>
            <a:r>
              <a:rPr lang="en-GB" b="1" dirty="0"/>
              <a:t>– RPA with Email and Form Automation</a:t>
            </a:r>
            <a:endParaRPr lang="en-SG" b="1" dirty="0"/>
          </a:p>
        </p:txBody>
      </p:sp>
    </p:spTree>
    <p:extLst>
      <p:ext uri="{BB962C8B-B14F-4D97-AF65-F5344CB8AC3E}">
        <p14:creationId xmlns:p14="http://schemas.microsoft.com/office/powerpoint/2010/main" val="531704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0FE000-989C-936B-058B-1D7B94D07FA6}"/>
              </a:ext>
            </a:extLst>
          </p:cNvPr>
          <p:cNvSpPr/>
          <p:nvPr/>
        </p:nvSpPr>
        <p:spPr>
          <a:xfrm>
            <a:off x="230116" y="189424"/>
            <a:ext cx="4799010"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To start Form Automation, begin by opening the Form in Edge browser </a:t>
            </a:r>
          </a:p>
        </p:txBody>
      </p:sp>
      <p:grpSp>
        <p:nvGrpSpPr>
          <p:cNvPr id="19" name="Group 18">
            <a:extLst>
              <a:ext uri="{FF2B5EF4-FFF2-40B4-BE49-F238E27FC236}">
                <a16:creationId xmlns:a16="http://schemas.microsoft.com/office/drawing/2014/main" id="{28722210-0D2E-BCBB-19C0-01AD3CDA19DB}"/>
              </a:ext>
            </a:extLst>
          </p:cNvPr>
          <p:cNvGrpSpPr/>
          <p:nvPr/>
        </p:nvGrpSpPr>
        <p:grpSpPr>
          <a:xfrm>
            <a:off x="5541339" y="189424"/>
            <a:ext cx="6218526" cy="6172028"/>
            <a:chOff x="5211730" y="114996"/>
            <a:chExt cx="6218526" cy="6172028"/>
          </a:xfrm>
        </p:grpSpPr>
        <p:grpSp>
          <p:nvGrpSpPr>
            <p:cNvPr id="16" name="Group 15">
              <a:extLst>
                <a:ext uri="{FF2B5EF4-FFF2-40B4-BE49-F238E27FC236}">
                  <a16:creationId xmlns:a16="http://schemas.microsoft.com/office/drawing/2014/main" id="{F28C18A9-0820-EAE8-508F-0BD6634F10AE}"/>
                </a:ext>
              </a:extLst>
            </p:cNvPr>
            <p:cNvGrpSpPr/>
            <p:nvPr/>
          </p:nvGrpSpPr>
          <p:grpSpPr>
            <a:xfrm>
              <a:off x="5211730" y="114996"/>
              <a:ext cx="6218526" cy="6172028"/>
              <a:chOff x="5211730" y="114996"/>
              <a:chExt cx="6218526" cy="6172028"/>
            </a:xfrm>
          </p:grpSpPr>
          <p:pic>
            <p:nvPicPr>
              <p:cNvPr id="8" name="Picture 7">
                <a:extLst>
                  <a:ext uri="{FF2B5EF4-FFF2-40B4-BE49-F238E27FC236}">
                    <a16:creationId xmlns:a16="http://schemas.microsoft.com/office/drawing/2014/main" id="{414CC359-0D82-80BC-EBCB-D96ADB9B0E8E}"/>
                  </a:ext>
                </a:extLst>
              </p:cNvPr>
              <p:cNvPicPr>
                <a:picLocks noChangeAspect="1"/>
              </p:cNvPicPr>
              <p:nvPr/>
            </p:nvPicPr>
            <p:blipFill>
              <a:blip r:embed="rId2"/>
              <a:stretch>
                <a:fillRect/>
              </a:stretch>
            </p:blipFill>
            <p:spPr>
              <a:xfrm>
                <a:off x="5211730" y="189424"/>
                <a:ext cx="6218526" cy="1009650"/>
              </a:xfrm>
              <a:prstGeom prst="rect">
                <a:avLst/>
              </a:prstGeom>
              <a:ln>
                <a:solidFill>
                  <a:schemeClr val="tx1"/>
                </a:solidFill>
              </a:ln>
            </p:spPr>
          </p:pic>
          <p:sp>
            <p:nvSpPr>
              <p:cNvPr id="9" name="Rectangle 8">
                <a:extLst>
                  <a:ext uri="{FF2B5EF4-FFF2-40B4-BE49-F238E27FC236}">
                    <a16:creationId xmlns:a16="http://schemas.microsoft.com/office/drawing/2014/main" id="{ADE5332E-0286-E873-A17E-B115EC751BD7}"/>
                  </a:ext>
                </a:extLst>
              </p:cNvPr>
              <p:cNvSpPr/>
              <p:nvPr/>
            </p:nvSpPr>
            <p:spPr>
              <a:xfrm>
                <a:off x="9494874" y="189424"/>
                <a:ext cx="648586" cy="55485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920B90E4-8D4A-524E-5D75-EACE4FCD3376}"/>
                  </a:ext>
                </a:extLst>
              </p:cNvPr>
              <p:cNvCxnSpPr>
                <a:cxnSpLocks/>
              </p:cNvCxnSpPr>
              <p:nvPr/>
            </p:nvCxnSpPr>
            <p:spPr>
              <a:xfrm flipH="1">
                <a:off x="10143460" y="11499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5267C-4D1A-43B3-DF75-E1E15F282E1B}"/>
                  </a:ext>
                </a:extLst>
              </p:cNvPr>
              <p:cNvSpPr/>
              <p:nvPr/>
            </p:nvSpPr>
            <p:spPr>
              <a:xfrm>
                <a:off x="8879747" y="1475519"/>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record button allows you to record every step in filling up the form.</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087F7CF0-518F-F94B-7787-FF46672AB392}"/>
                  </a:ext>
                </a:extLst>
              </p:cNvPr>
              <p:cNvPicPr>
                <a:picLocks noChangeAspect="1"/>
              </p:cNvPicPr>
              <p:nvPr/>
            </p:nvPicPr>
            <p:blipFill>
              <a:blip r:embed="rId3"/>
              <a:stretch>
                <a:fillRect/>
              </a:stretch>
            </p:blipFill>
            <p:spPr>
              <a:xfrm>
                <a:off x="5563934" y="1475519"/>
                <a:ext cx="2994713" cy="4811505"/>
              </a:xfrm>
              <a:prstGeom prst="rect">
                <a:avLst/>
              </a:prstGeom>
            </p:spPr>
          </p:pic>
        </p:grpSp>
        <p:cxnSp>
          <p:nvCxnSpPr>
            <p:cNvPr id="17" name="Straight Arrow Connector 16">
              <a:extLst>
                <a:ext uri="{FF2B5EF4-FFF2-40B4-BE49-F238E27FC236}">
                  <a16:creationId xmlns:a16="http://schemas.microsoft.com/office/drawing/2014/main" id="{4231E2BC-750A-65C4-DFE7-38F9FB136BC6}"/>
                </a:ext>
              </a:extLst>
            </p:cNvPr>
            <p:cNvCxnSpPr>
              <a:cxnSpLocks/>
            </p:cNvCxnSpPr>
            <p:nvPr/>
          </p:nvCxnSpPr>
          <p:spPr>
            <a:xfrm flipH="1">
              <a:off x="7371906" y="442472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8DCF244-CFBD-F3B8-CF50-D09E334710D1}"/>
              </a:ext>
            </a:extLst>
          </p:cNvPr>
          <p:cNvPicPr>
            <a:picLocks noChangeAspect="1"/>
          </p:cNvPicPr>
          <p:nvPr/>
        </p:nvPicPr>
        <p:blipFill>
          <a:blip r:embed="rId4"/>
          <a:stretch>
            <a:fillRect/>
          </a:stretch>
        </p:blipFill>
        <p:spPr>
          <a:xfrm>
            <a:off x="230116" y="1549947"/>
            <a:ext cx="5211911" cy="2318499"/>
          </a:xfrm>
          <a:prstGeom prst="rect">
            <a:avLst/>
          </a:prstGeom>
        </p:spPr>
      </p:pic>
    </p:spTree>
    <p:extLst>
      <p:ext uri="{BB962C8B-B14F-4D97-AF65-F5344CB8AC3E}">
        <p14:creationId xmlns:p14="http://schemas.microsoft.com/office/powerpoint/2010/main" val="8415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098BF-A0A1-61DE-F1EB-807C321F1C8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A39F85D-2925-C01B-5224-AA1407CFC2F0}"/>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5C2374B0-E749-5552-B824-2D4489DAEE60}"/>
              </a:ext>
            </a:extLst>
          </p:cNvPr>
          <p:cNvPicPr>
            <a:picLocks noChangeAspect="1"/>
          </p:cNvPicPr>
          <p:nvPr/>
        </p:nvPicPr>
        <p:blipFill>
          <a:blip r:embed="rId2"/>
          <a:stretch>
            <a:fillRect/>
          </a:stretch>
        </p:blipFill>
        <p:spPr>
          <a:xfrm>
            <a:off x="514063" y="504674"/>
            <a:ext cx="11163874" cy="5848651"/>
          </a:xfrm>
          <a:prstGeom prst="rect">
            <a:avLst/>
          </a:prstGeom>
        </p:spPr>
      </p:pic>
      <p:cxnSp>
        <p:nvCxnSpPr>
          <p:cNvPr id="6" name="Straight Arrow Connector 5">
            <a:extLst>
              <a:ext uri="{FF2B5EF4-FFF2-40B4-BE49-F238E27FC236}">
                <a16:creationId xmlns:a16="http://schemas.microsoft.com/office/drawing/2014/main" id="{0314D992-7C9D-2291-2C96-71C312310FC6}"/>
              </a:ext>
            </a:extLst>
          </p:cNvPr>
          <p:cNvCxnSpPr>
            <a:cxnSpLocks/>
          </p:cNvCxnSpPr>
          <p:nvPr/>
        </p:nvCxnSpPr>
        <p:spPr>
          <a:xfrm>
            <a:off x="3561907" y="3604437"/>
            <a:ext cx="1630324" cy="10483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6DAFD3-6F37-4DD4-F898-6915FFF1606F}"/>
              </a:ext>
            </a:extLst>
          </p:cNvPr>
          <p:cNvSpPr/>
          <p:nvPr/>
        </p:nvSpPr>
        <p:spPr>
          <a:xfrm>
            <a:off x="1702770" y="1649263"/>
            <a:ext cx="2550509" cy="2032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you click Record, you will notice that you can start to click on the textbox. Key in “jay Chou” or any test data first.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47C76D3-561C-6BDF-63A2-3B7773964A0A}"/>
              </a:ext>
            </a:extLst>
          </p:cNvPr>
          <p:cNvCxnSpPr>
            <a:cxnSpLocks/>
          </p:cNvCxnSpPr>
          <p:nvPr/>
        </p:nvCxnSpPr>
        <p:spPr>
          <a:xfrm flipH="1" flipV="1">
            <a:off x="5015022" y="5086901"/>
            <a:ext cx="920185" cy="6558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90F7B50-ED4B-CDCC-B774-8C3EA7E4760F}"/>
              </a:ext>
            </a:extLst>
          </p:cNvPr>
          <p:cNvSpPr/>
          <p:nvPr/>
        </p:nvSpPr>
        <p:spPr>
          <a:xfrm>
            <a:off x="5108732" y="5582093"/>
            <a:ext cx="2550509" cy="9211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Continue to record by selecting any month.</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1C1C58B-C3A6-F063-D9E9-6880A9ABAFFC}"/>
              </a:ext>
            </a:extLst>
          </p:cNvPr>
          <p:cNvCxnSpPr>
            <a:cxnSpLocks/>
          </p:cNvCxnSpPr>
          <p:nvPr/>
        </p:nvCxnSpPr>
        <p:spPr>
          <a:xfrm flipH="1" flipV="1">
            <a:off x="2351305" y="5714721"/>
            <a:ext cx="920185" cy="6558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0814F6B-E067-AE22-99F8-A599A3DBDBF1}"/>
              </a:ext>
            </a:extLst>
          </p:cNvPr>
          <p:cNvSpPr/>
          <p:nvPr/>
        </p:nvSpPr>
        <p:spPr>
          <a:xfrm>
            <a:off x="2730328" y="5556102"/>
            <a:ext cx="1852305" cy="9211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click here to generate the name.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237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B9ECB3-6CAA-63B2-9D4E-1781197E7BC4}"/>
              </a:ext>
            </a:extLst>
          </p:cNvPr>
          <p:cNvPicPr>
            <a:picLocks noChangeAspect="1"/>
          </p:cNvPicPr>
          <p:nvPr/>
        </p:nvPicPr>
        <p:blipFill rotWithShape="1">
          <a:blip r:embed="rId2"/>
          <a:srcRect r="56101" b="-1193"/>
          <a:stretch/>
        </p:blipFill>
        <p:spPr>
          <a:xfrm>
            <a:off x="1019036" y="207701"/>
            <a:ext cx="9937448" cy="6442597"/>
          </a:xfrm>
          <a:prstGeom prst="rect">
            <a:avLst/>
          </a:prstGeom>
        </p:spPr>
      </p:pic>
      <p:cxnSp>
        <p:nvCxnSpPr>
          <p:cNvPr id="5" name="Straight Arrow Connector 4">
            <a:extLst>
              <a:ext uri="{FF2B5EF4-FFF2-40B4-BE49-F238E27FC236}">
                <a16:creationId xmlns:a16="http://schemas.microsoft.com/office/drawing/2014/main" id="{F6BC6195-9EF1-E77E-63AF-7C213576FF7F}"/>
              </a:ext>
            </a:extLst>
          </p:cNvPr>
          <p:cNvCxnSpPr>
            <a:cxnSpLocks/>
          </p:cNvCxnSpPr>
          <p:nvPr/>
        </p:nvCxnSpPr>
        <p:spPr>
          <a:xfrm>
            <a:off x="7081284" y="3349256"/>
            <a:ext cx="1399986" cy="33010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2F11D1A-816F-C609-0247-FC14B99941D7}"/>
              </a:ext>
            </a:extLst>
          </p:cNvPr>
          <p:cNvSpPr/>
          <p:nvPr/>
        </p:nvSpPr>
        <p:spPr>
          <a:xfrm>
            <a:off x="4971088" y="1690688"/>
            <a:ext cx="2550509" cy="165856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you record, more steps are added to the sequence. Click on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done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the bottom after all the steps are recorded..</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38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01B4-8B35-9A89-31B5-7B2A64136087}"/>
              </a:ext>
            </a:extLst>
          </p:cNvPr>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a:noAutofit/>
          </a:bodyPr>
          <a:lstStyle/>
          <a:p>
            <a:r>
              <a:rPr lang="en-SG" sz="2500" dirty="0"/>
              <a:t>Notice that the name and month is always the same, as we hardcoded the values. It will always be what you type (</a:t>
            </a:r>
            <a:r>
              <a:rPr lang="en-SG" sz="2500" dirty="0" err="1"/>
              <a:t>e.g</a:t>
            </a:r>
            <a:r>
              <a:rPr lang="en-SG" sz="2500" dirty="0"/>
              <a:t> Jay Chou or your name). Hence, we need to change the hardcoded value to a dynamic value in a list</a:t>
            </a:r>
          </a:p>
        </p:txBody>
      </p:sp>
      <p:pic>
        <p:nvPicPr>
          <p:cNvPr id="5" name="Picture 4">
            <a:extLst>
              <a:ext uri="{FF2B5EF4-FFF2-40B4-BE49-F238E27FC236}">
                <a16:creationId xmlns:a16="http://schemas.microsoft.com/office/drawing/2014/main" id="{934546B9-6E5C-42CD-13A7-55F590C3CF29}"/>
              </a:ext>
            </a:extLst>
          </p:cNvPr>
          <p:cNvPicPr>
            <a:picLocks noChangeAspect="1"/>
          </p:cNvPicPr>
          <p:nvPr/>
        </p:nvPicPr>
        <p:blipFill rotWithShape="1">
          <a:blip r:embed="rId2"/>
          <a:srcRect t="15995"/>
          <a:stretch/>
        </p:blipFill>
        <p:spPr>
          <a:xfrm>
            <a:off x="643738" y="1809689"/>
            <a:ext cx="8445934" cy="3462143"/>
          </a:xfrm>
          <a:prstGeom prst="rect">
            <a:avLst/>
          </a:prstGeom>
        </p:spPr>
      </p:pic>
      <p:sp>
        <p:nvSpPr>
          <p:cNvPr id="9" name="Rectangle 8">
            <a:extLst>
              <a:ext uri="{FF2B5EF4-FFF2-40B4-BE49-F238E27FC236}">
                <a16:creationId xmlns:a16="http://schemas.microsoft.com/office/drawing/2014/main" id="{2347D02F-1A40-4A7D-23F5-36A09F6DF14A}"/>
              </a:ext>
            </a:extLst>
          </p:cNvPr>
          <p:cNvSpPr/>
          <p:nvPr/>
        </p:nvSpPr>
        <p:spPr>
          <a:xfrm>
            <a:off x="5411972" y="3775006"/>
            <a:ext cx="3264195" cy="72149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C4878E4F-E12E-BDF4-DED4-A493477A983F}"/>
              </a:ext>
            </a:extLst>
          </p:cNvPr>
          <p:cNvPicPr>
            <a:picLocks noChangeAspect="1"/>
          </p:cNvPicPr>
          <p:nvPr/>
        </p:nvPicPr>
        <p:blipFill>
          <a:blip r:embed="rId3"/>
          <a:stretch>
            <a:fillRect/>
          </a:stretch>
        </p:blipFill>
        <p:spPr>
          <a:xfrm>
            <a:off x="679048" y="5390833"/>
            <a:ext cx="6365021" cy="136188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CD5AF7A3-A54C-1BF7-0D93-F45CC4FA051F}"/>
              </a:ext>
            </a:extLst>
          </p:cNvPr>
          <p:cNvCxnSpPr>
            <a:cxnSpLocks/>
          </p:cNvCxnSpPr>
          <p:nvPr/>
        </p:nvCxnSpPr>
        <p:spPr>
          <a:xfrm flipV="1">
            <a:off x="4974672" y="4085439"/>
            <a:ext cx="1375794" cy="16526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FD5CA4-E11E-E196-1778-FBD72694E5BF}"/>
              </a:ext>
            </a:extLst>
          </p:cNvPr>
          <p:cNvCxnSpPr>
            <a:cxnSpLocks/>
          </p:cNvCxnSpPr>
          <p:nvPr/>
        </p:nvCxnSpPr>
        <p:spPr>
          <a:xfrm flipH="1">
            <a:off x="7180976" y="1690688"/>
            <a:ext cx="3161869" cy="225213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3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D0895E-C7F2-4107-F280-8B8B4FD67DA5}"/>
              </a:ext>
            </a:extLst>
          </p:cNvPr>
          <p:cNvPicPr>
            <a:picLocks noChangeAspect="1"/>
          </p:cNvPicPr>
          <p:nvPr/>
        </p:nvPicPr>
        <p:blipFill>
          <a:blip r:embed="rId2"/>
          <a:stretch>
            <a:fillRect/>
          </a:stretch>
        </p:blipFill>
        <p:spPr>
          <a:xfrm>
            <a:off x="4328718" y="636711"/>
            <a:ext cx="6825243" cy="4895850"/>
          </a:xfrm>
          <a:prstGeom prst="rect">
            <a:avLst/>
          </a:prstGeom>
        </p:spPr>
      </p:pic>
      <p:pic>
        <p:nvPicPr>
          <p:cNvPr id="5" name="Picture 4">
            <a:extLst>
              <a:ext uri="{FF2B5EF4-FFF2-40B4-BE49-F238E27FC236}">
                <a16:creationId xmlns:a16="http://schemas.microsoft.com/office/drawing/2014/main" id="{300972DA-FFFB-1B09-F8FE-70705877F8FD}"/>
              </a:ext>
            </a:extLst>
          </p:cNvPr>
          <p:cNvPicPr>
            <a:picLocks noChangeAspect="1"/>
          </p:cNvPicPr>
          <p:nvPr/>
        </p:nvPicPr>
        <p:blipFill rotWithShape="1">
          <a:blip r:embed="rId3"/>
          <a:srcRect b="2975"/>
          <a:stretch/>
        </p:blipFill>
        <p:spPr>
          <a:xfrm>
            <a:off x="250377" y="710967"/>
            <a:ext cx="3384826" cy="2718033"/>
          </a:xfrm>
          <a:prstGeom prst="rect">
            <a:avLst/>
          </a:prstGeom>
        </p:spPr>
      </p:pic>
      <p:cxnSp>
        <p:nvCxnSpPr>
          <p:cNvPr id="13" name="Straight Arrow Connector 12">
            <a:extLst>
              <a:ext uri="{FF2B5EF4-FFF2-40B4-BE49-F238E27FC236}">
                <a16:creationId xmlns:a16="http://schemas.microsoft.com/office/drawing/2014/main" id="{4DC66EAE-C0BB-3EE1-5CD7-D5DAEF78081B}"/>
              </a:ext>
            </a:extLst>
          </p:cNvPr>
          <p:cNvCxnSpPr>
            <a:cxnSpLocks/>
          </p:cNvCxnSpPr>
          <p:nvPr/>
        </p:nvCxnSpPr>
        <p:spPr>
          <a:xfrm>
            <a:off x="1543574" y="2248250"/>
            <a:ext cx="2785145" cy="15939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63FFD32-16B5-2506-28C4-7288C3423ACF}"/>
              </a:ext>
            </a:extLst>
          </p:cNvPr>
          <p:cNvPicPr>
            <a:picLocks noChangeAspect="1"/>
          </p:cNvPicPr>
          <p:nvPr/>
        </p:nvPicPr>
        <p:blipFill rotWithShape="1">
          <a:blip r:embed="rId4"/>
          <a:srcRect t="2095" b="3953"/>
          <a:stretch/>
        </p:blipFill>
        <p:spPr>
          <a:xfrm>
            <a:off x="341658" y="4152550"/>
            <a:ext cx="3434459" cy="2658746"/>
          </a:xfrm>
          <a:prstGeom prst="rect">
            <a:avLst/>
          </a:prstGeom>
        </p:spPr>
      </p:pic>
      <p:sp>
        <p:nvSpPr>
          <p:cNvPr id="20" name="Rectangle 19">
            <a:extLst>
              <a:ext uri="{FF2B5EF4-FFF2-40B4-BE49-F238E27FC236}">
                <a16:creationId xmlns:a16="http://schemas.microsoft.com/office/drawing/2014/main" id="{913014E0-F153-5A1F-7275-AE852528A74A}"/>
              </a:ext>
            </a:extLst>
          </p:cNvPr>
          <p:cNvSpPr/>
          <p:nvPr/>
        </p:nvSpPr>
        <p:spPr>
          <a:xfrm>
            <a:off x="4032587" y="6585358"/>
            <a:ext cx="7443552" cy="22593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If we want to streamline our recorded steps, we can remove the redundant clicks like “click link on web page”</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0E8A49E-0DB1-7600-011B-44F34777CE1E}"/>
              </a:ext>
            </a:extLst>
          </p:cNvPr>
          <p:cNvSpPr/>
          <p:nvPr/>
        </p:nvSpPr>
        <p:spPr>
          <a:xfrm>
            <a:off x="8512573" y="4903718"/>
            <a:ext cx="2716890" cy="1274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need to change the values from the typed value “Alan” to the variable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personName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F5B00BED-0FB1-C6A4-9401-9B5DCABAE1D6}"/>
              </a:ext>
            </a:extLst>
          </p:cNvPr>
          <p:cNvCxnSpPr>
            <a:cxnSpLocks/>
          </p:cNvCxnSpPr>
          <p:nvPr/>
        </p:nvCxnSpPr>
        <p:spPr>
          <a:xfrm flipV="1">
            <a:off x="2058887" y="2835479"/>
            <a:ext cx="6497912" cy="2928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4B145D50-4BE5-B635-7DA4-095AE46250E4}"/>
              </a:ext>
            </a:extLst>
          </p:cNvPr>
          <p:cNvSpPr txBox="1">
            <a:spLocks/>
          </p:cNvSpPr>
          <p:nvPr/>
        </p:nvSpPr>
        <p:spPr>
          <a:xfrm>
            <a:off x="4697833" y="202934"/>
            <a:ext cx="1501632" cy="433777"/>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2500" b="1" dirty="0">
                <a:solidFill>
                  <a:srgbClr val="0070C0"/>
                </a:solidFill>
              </a:rPr>
              <a:t>Method 1</a:t>
            </a:r>
          </a:p>
        </p:txBody>
      </p:sp>
    </p:spTree>
    <p:extLst>
      <p:ext uri="{BB962C8B-B14F-4D97-AF65-F5344CB8AC3E}">
        <p14:creationId xmlns:p14="http://schemas.microsoft.com/office/powerpoint/2010/main" val="155316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D1CA1-C6D4-FDE7-4CE0-DA3DBE5A31DA}"/>
              </a:ext>
            </a:extLst>
          </p:cNvPr>
          <p:cNvPicPr>
            <a:picLocks noChangeAspect="1"/>
          </p:cNvPicPr>
          <p:nvPr/>
        </p:nvPicPr>
        <p:blipFill>
          <a:blip r:embed="rId2"/>
          <a:stretch>
            <a:fillRect/>
          </a:stretch>
        </p:blipFill>
        <p:spPr>
          <a:xfrm>
            <a:off x="6475805" y="568287"/>
            <a:ext cx="5446101" cy="602191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6C6711BC-1100-3FC7-12F6-5A35E7BBF945}"/>
              </a:ext>
            </a:extLst>
          </p:cNvPr>
          <p:cNvCxnSpPr>
            <a:cxnSpLocks/>
            <a:stCxn id="14" idx="3"/>
          </p:cNvCxnSpPr>
          <p:nvPr/>
        </p:nvCxnSpPr>
        <p:spPr>
          <a:xfrm flipV="1">
            <a:off x="5716196" y="2914840"/>
            <a:ext cx="5242070" cy="6644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609F40-AE7B-2A67-9249-4F853D90E34C}"/>
              </a:ext>
            </a:extLst>
          </p:cNvPr>
          <p:cNvCxnSpPr>
            <a:cxnSpLocks/>
          </p:cNvCxnSpPr>
          <p:nvPr/>
        </p:nvCxnSpPr>
        <p:spPr>
          <a:xfrm flipV="1">
            <a:off x="8242997" y="5404649"/>
            <a:ext cx="404037" cy="40359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4D2133C-E933-7CEB-979A-4F25CCEA5066}"/>
              </a:ext>
            </a:extLst>
          </p:cNvPr>
          <p:cNvSpPr>
            <a:spLocks noGrp="1"/>
          </p:cNvSpPr>
          <p:nvPr>
            <p:ph type="title"/>
          </p:nvPr>
        </p:nvSpPr>
        <p:spPr>
          <a:xfrm>
            <a:off x="840143" y="3145465"/>
            <a:ext cx="4876053" cy="867554"/>
          </a:xfrm>
        </p:spPr>
        <p:style>
          <a:lnRef idx="2">
            <a:schemeClr val="accent2"/>
          </a:lnRef>
          <a:fillRef idx="1">
            <a:schemeClr val="lt1"/>
          </a:fillRef>
          <a:effectRef idx="0">
            <a:schemeClr val="accent2"/>
          </a:effectRef>
          <a:fontRef idx="minor">
            <a:schemeClr val="dk1"/>
          </a:fontRef>
        </p:style>
        <p:txBody>
          <a:bodyPr>
            <a:noAutofit/>
          </a:bodyPr>
          <a:lstStyle/>
          <a:p>
            <a:r>
              <a:rPr lang="en-SG" sz="1800" dirty="0"/>
              <a:t>We can also change the Text from a hard coded text to the </a:t>
            </a:r>
            <a:r>
              <a:rPr lang="en-SG" sz="1800" dirty="0" err="1"/>
              <a:t>personName</a:t>
            </a:r>
            <a:r>
              <a:rPr lang="en-SG" sz="1800" dirty="0"/>
              <a:t> variable by clicking the icon “{x}”</a:t>
            </a:r>
          </a:p>
        </p:txBody>
      </p:sp>
      <p:sp>
        <p:nvSpPr>
          <p:cNvPr id="3" name="Title 1">
            <a:extLst>
              <a:ext uri="{FF2B5EF4-FFF2-40B4-BE49-F238E27FC236}">
                <a16:creationId xmlns:a16="http://schemas.microsoft.com/office/drawing/2014/main" id="{B613CC61-1DDB-A014-43DD-DEBAED1C536D}"/>
              </a:ext>
            </a:extLst>
          </p:cNvPr>
          <p:cNvSpPr txBox="1">
            <a:spLocks/>
          </p:cNvSpPr>
          <p:nvPr/>
        </p:nvSpPr>
        <p:spPr>
          <a:xfrm>
            <a:off x="4566505" y="238726"/>
            <a:ext cx="1529495" cy="433777"/>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2500" b="1" dirty="0">
                <a:solidFill>
                  <a:srgbClr val="0070C0"/>
                </a:solidFill>
              </a:rPr>
              <a:t>Method 2</a:t>
            </a:r>
          </a:p>
        </p:txBody>
      </p:sp>
    </p:spTree>
    <p:extLst>
      <p:ext uri="{BB962C8B-B14F-4D97-AF65-F5344CB8AC3E}">
        <p14:creationId xmlns:p14="http://schemas.microsoft.com/office/powerpoint/2010/main" val="27694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5A646-39E8-2DE1-B7E4-2F0BB21B244B}"/>
              </a:ext>
            </a:extLst>
          </p:cNvPr>
          <p:cNvPicPr>
            <a:picLocks noChangeAspect="1"/>
          </p:cNvPicPr>
          <p:nvPr/>
        </p:nvPicPr>
        <p:blipFill>
          <a:blip r:embed="rId2"/>
          <a:stretch>
            <a:fillRect/>
          </a:stretch>
        </p:blipFill>
        <p:spPr>
          <a:xfrm>
            <a:off x="6096000" y="164756"/>
            <a:ext cx="5874052" cy="6693244"/>
          </a:xfrm>
          <a:prstGeom prst="rect">
            <a:avLst/>
          </a:prstGeom>
        </p:spPr>
      </p:pic>
      <p:cxnSp>
        <p:nvCxnSpPr>
          <p:cNvPr id="9" name="Straight Arrow Connector 8">
            <a:extLst>
              <a:ext uri="{FF2B5EF4-FFF2-40B4-BE49-F238E27FC236}">
                <a16:creationId xmlns:a16="http://schemas.microsoft.com/office/drawing/2014/main" id="{94609F40-AE7B-2A67-9249-4F853D90E34C}"/>
              </a:ext>
            </a:extLst>
          </p:cNvPr>
          <p:cNvCxnSpPr>
            <a:cxnSpLocks/>
            <a:stCxn id="14" idx="3"/>
          </p:cNvCxnSpPr>
          <p:nvPr/>
        </p:nvCxnSpPr>
        <p:spPr>
          <a:xfrm>
            <a:off x="4798413" y="4561272"/>
            <a:ext cx="3389242" cy="7489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4D2133C-E933-7CEB-979A-4F25CCEA5066}"/>
              </a:ext>
            </a:extLst>
          </p:cNvPr>
          <p:cNvSpPr>
            <a:spLocks noGrp="1"/>
          </p:cNvSpPr>
          <p:nvPr>
            <p:ph type="title"/>
          </p:nvPr>
        </p:nvSpPr>
        <p:spPr>
          <a:xfrm>
            <a:off x="498955" y="4231762"/>
            <a:ext cx="4299458" cy="659020"/>
          </a:xfrm>
        </p:spPr>
        <p:style>
          <a:lnRef idx="2">
            <a:schemeClr val="accent2"/>
          </a:lnRef>
          <a:fillRef idx="1">
            <a:schemeClr val="lt1"/>
          </a:fillRef>
          <a:effectRef idx="0">
            <a:schemeClr val="accent2"/>
          </a:effectRef>
          <a:fontRef idx="minor">
            <a:schemeClr val="dk1"/>
          </a:fontRef>
        </p:style>
        <p:txBody>
          <a:bodyPr>
            <a:noAutofit/>
          </a:bodyPr>
          <a:lstStyle/>
          <a:p>
            <a:r>
              <a:rPr lang="en-SG" sz="1800" dirty="0"/>
              <a:t>Then we select the variable created when we read the excel (</a:t>
            </a:r>
            <a:r>
              <a:rPr lang="en-SG" sz="1800" dirty="0" err="1"/>
              <a:t>e.g</a:t>
            </a:r>
            <a:r>
              <a:rPr lang="en-SG" sz="1800" dirty="0"/>
              <a:t> </a:t>
            </a:r>
            <a:r>
              <a:rPr lang="en-SG" sz="1800" dirty="0" err="1"/>
              <a:t>personMonth</a:t>
            </a:r>
            <a:r>
              <a:rPr lang="en-SG" sz="1800" dirty="0"/>
              <a:t>)</a:t>
            </a:r>
          </a:p>
        </p:txBody>
      </p:sp>
      <p:sp>
        <p:nvSpPr>
          <p:cNvPr id="2" name="Title 1">
            <a:extLst>
              <a:ext uri="{FF2B5EF4-FFF2-40B4-BE49-F238E27FC236}">
                <a16:creationId xmlns:a16="http://schemas.microsoft.com/office/drawing/2014/main" id="{F9D57E54-3AB9-0A43-E0B1-FE01E2030894}"/>
              </a:ext>
            </a:extLst>
          </p:cNvPr>
          <p:cNvSpPr txBox="1">
            <a:spLocks/>
          </p:cNvSpPr>
          <p:nvPr/>
        </p:nvSpPr>
        <p:spPr>
          <a:xfrm>
            <a:off x="4566505" y="238726"/>
            <a:ext cx="1529495" cy="433777"/>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2500" b="1" dirty="0">
                <a:solidFill>
                  <a:srgbClr val="0070C0"/>
                </a:solidFill>
              </a:rPr>
              <a:t>Method 2</a:t>
            </a:r>
          </a:p>
        </p:txBody>
      </p:sp>
    </p:spTree>
    <p:extLst>
      <p:ext uri="{BB962C8B-B14F-4D97-AF65-F5344CB8AC3E}">
        <p14:creationId xmlns:p14="http://schemas.microsoft.com/office/powerpoint/2010/main" val="382610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488CC-A999-8C9D-DD80-9D66E2C509E0}"/>
              </a:ext>
            </a:extLst>
          </p:cNvPr>
          <p:cNvPicPr>
            <a:picLocks noChangeAspect="1"/>
          </p:cNvPicPr>
          <p:nvPr/>
        </p:nvPicPr>
        <p:blipFill rotWithShape="1">
          <a:blip r:embed="rId2"/>
          <a:srcRect r="54381" b="1708"/>
          <a:stretch/>
        </p:blipFill>
        <p:spPr>
          <a:xfrm>
            <a:off x="944201" y="77426"/>
            <a:ext cx="11061635" cy="6703148"/>
          </a:xfrm>
          <a:prstGeom prst="rect">
            <a:avLst/>
          </a:prstGeom>
        </p:spPr>
      </p:pic>
      <p:cxnSp>
        <p:nvCxnSpPr>
          <p:cNvPr id="6" name="Straight Arrow Connector 5">
            <a:extLst>
              <a:ext uri="{FF2B5EF4-FFF2-40B4-BE49-F238E27FC236}">
                <a16:creationId xmlns:a16="http://schemas.microsoft.com/office/drawing/2014/main" id="{1573B562-5E52-1C5A-A7E1-22384CF102BA}"/>
              </a:ext>
            </a:extLst>
          </p:cNvPr>
          <p:cNvCxnSpPr>
            <a:cxnSpLocks/>
          </p:cNvCxnSpPr>
          <p:nvPr/>
        </p:nvCxnSpPr>
        <p:spPr>
          <a:xfrm flipV="1">
            <a:off x="2831786" y="1541721"/>
            <a:ext cx="3053404" cy="13268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83F301-202C-60AA-8AD9-7C94CC630F16}"/>
              </a:ext>
            </a:extLst>
          </p:cNvPr>
          <p:cNvCxnSpPr>
            <a:cxnSpLocks/>
          </p:cNvCxnSpPr>
          <p:nvPr/>
        </p:nvCxnSpPr>
        <p:spPr>
          <a:xfrm>
            <a:off x="6829715" y="2907307"/>
            <a:ext cx="542261" cy="2197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D698B9-7837-35E6-0701-0B7194A9F939}"/>
              </a:ext>
            </a:extLst>
          </p:cNvPr>
          <p:cNvCxnSpPr>
            <a:cxnSpLocks/>
          </p:cNvCxnSpPr>
          <p:nvPr/>
        </p:nvCxnSpPr>
        <p:spPr>
          <a:xfrm>
            <a:off x="5546199" y="5610447"/>
            <a:ext cx="542261" cy="2197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40C361-D72D-7958-2652-06FDE4374A86}"/>
              </a:ext>
            </a:extLst>
          </p:cNvPr>
          <p:cNvSpPr/>
          <p:nvPr/>
        </p:nvSpPr>
        <p:spPr>
          <a:xfrm>
            <a:off x="694691" y="3361062"/>
            <a:ext cx="2550509" cy="30161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Drag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Get Details of element on web page”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the flow.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hen add the UI element, unicorn name to extract </a:t>
            </a:r>
            <a:r>
              <a:rPr lang="en-US" dirty="0">
                <a:solidFill>
                  <a:prstClr val="black"/>
                </a:solidFill>
                <a:latin typeface="Calibri" panose="020F0502020204030204"/>
              </a:rPr>
              <a:t>the information.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 this case, it is “Radiant Crystal-Dazzler”</a:t>
            </a:r>
          </a:p>
        </p:txBody>
      </p:sp>
      <p:cxnSp>
        <p:nvCxnSpPr>
          <p:cNvPr id="13" name="Straight Arrow Connector 12">
            <a:extLst>
              <a:ext uri="{FF2B5EF4-FFF2-40B4-BE49-F238E27FC236}">
                <a16:creationId xmlns:a16="http://schemas.microsoft.com/office/drawing/2014/main" id="{724BA499-B834-C942-F4AF-E1F9B6054DE8}"/>
              </a:ext>
            </a:extLst>
          </p:cNvPr>
          <p:cNvCxnSpPr>
            <a:cxnSpLocks/>
          </p:cNvCxnSpPr>
          <p:nvPr/>
        </p:nvCxnSpPr>
        <p:spPr>
          <a:xfrm>
            <a:off x="6558585" y="6157394"/>
            <a:ext cx="542261" cy="2197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E7E9BDD-4D85-082D-082C-E7F580F606DD}"/>
              </a:ext>
            </a:extLst>
          </p:cNvPr>
          <p:cNvPicPr>
            <a:picLocks noChangeAspect="1"/>
          </p:cNvPicPr>
          <p:nvPr/>
        </p:nvPicPr>
        <p:blipFill>
          <a:blip r:embed="rId3"/>
          <a:stretch>
            <a:fillRect/>
          </a:stretch>
        </p:blipFill>
        <p:spPr>
          <a:xfrm>
            <a:off x="377755" y="1246370"/>
            <a:ext cx="2454031" cy="1815409"/>
          </a:xfrm>
          <a:prstGeom prst="rect">
            <a:avLst/>
          </a:prstGeom>
        </p:spPr>
      </p:pic>
    </p:spTree>
    <p:extLst>
      <p:ext uri="{BB962C8B-B14F-4D97-AF65-F5344CB8AC3E}">
        <p14:creationId xmlns:p14="http://schemas.microsoft.com/office/powerpoint/2010/main" val="75271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D17E69-89D9-191B-D3BF-17CCAFB7345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717CADB8-9193-2A0C-F793-254299592E34}"/>
              </a:ext>
            </a:extLst>
          </p:cNvPr>
          <p:cNvPicPr>
            <a:picLocks noChangeAspect="1"/>
          </p:cNvPicPr>
          <p:nvPr/>
        </p:nvPicPr>
        <p:blipFill rotWithShape="1">
          <a:blip r:embed="rId2"/>
          <a:srcRect t="4114"/>
          <a:stretch/>
        </p:blipFill>
        <p:spPr>
          <a:xfrm>
            <a:off x="263225" y="847288"/>
            <a:ext cx="11665550" cy="5394906"/>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BAD0F66-8981-97E8-E4BC-C5BD7C4C252E}"/>
              </a:ext>
            </a:extLst>
          </p:cNvPr>
          <p:cNvCxnSpPr>
            <a:cxnSpLocks/>
          </p:cNvCxnSpPr>
          <p:nvPr/>
        </p:nvCxnSpPr>
        <p:spPr>
          <a:xfrm>
            <a:off x="2286343" y="3009013"/>
            <a:ext cx="3519376" cy="12333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F48F20-9777-145E-EC68-07B4BF5E1293}"/>
              </a:ext>
            </a:extLst>
          </p:cNvPr>
          <p:cNvSpPr/>
          <p:nvPr/>
        </p:nvSpPr>
        <p:spPr>
          <a:xfrm>
            <a:off x="1208034" y="1992847"/>
            <a:ext cx="2550509" cy="16328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Ctrl + Select this. Then rename the variable to </a:t>
            </a:r>
            <a:r>
              <a:rPr lang="en-US" dirty="0">
                <a:solidFill>
                  <a:prstClr val="black"/>
                </a:solidFill>
                <a:latin typeface="Calibri" panose="020F0502020204030204"/>
              </a:rPr>
              <a:t>U</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nicornName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property screen.</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44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F7FD8-C245-B77D-2E61-10832A32B61C}"/>
              </a:ext>
            </a:extLst>
          </p:cNvPr>
          <p:cNvPicPr>
            <a:picLocks noChangeAspect="1"/>
          </p:cNvPicPr>
          <p:nvPr/>
        </p:nvPicPr>
        <p:blipFill>
          <a:blip r:embed="rId3"/>
          <a:stretch>
            <a:fillRect/>
          </a:stretch>
        </p:blipFill>
        <p:spPr>
          <a:xfrm>
            <a:off x="2613837" y="510206"/>
            <a:ext cx="8172600" cy="5528524"/>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2DB3EB7-264A-7BCB-9616-930145636A72}"/>
              </a:ext>
            </a:extLst>
          </p:cNvPr>
          <p:cNvCxnSpPr>
            <a:cxnSpLocks/>
          </p:cNvCxnSpPr>
          <p:nvPr/>
        </p:nvCxnSpPr>
        <p:spPr>
          <a:xfrm>
            <a:off x="2296633" y="3009014"/>
            <a:ext cx="2307265" cy="1499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6CD6450-F84E-7147-1AA8-7814D4E6993E}"/>
              </a:ext>
            </a:extLst>
          </p:cNvPr>
          <p:cNvSpPr/>
          <p:nvPr/>
        </p:nvSpPr>
        <p:spPr>
          <a:xfrm>
            <a:off x="1291924" y="1943977"/>
            <a:ext cx="2550509" cy="21300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Change the variable name to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unicornName</a:t>
            </a:r>
            <a:r>
              <a:rPr lang="en-US" dirty="0">
                <a:solidFill>
                  <a:prstClr val="black"/>
                </a:solidFill>
                <a:latin typeface="Calibri" panose="020F0502020204030204"/>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hen click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Save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D6AC01EB-D348-2FA5-9D1A-39EB8E2970C3}"/>
              </a:ext>
            </a:extLst>
          </p:cNvPr>
          <p:cNvCxnSpPr>
            <a:cxnSpLocks/>
          </p:cNvCxnSpPr>
          <p:nvPr/>
        </p:nvCxnSpPr>
        <p:spPr>
          <a:xfrm>
            <a:off x="6992681" y="5188689"/>
            <a:ext cx="1260696" cy="3756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32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77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Microsoft Dataverse? - Power Apps | Microsoft Learn">
            <a:extLst>
              <a:ext uri="{FF2B5EF4-FFF2-40B4-BE49-F238E27FC236}">
                <a16:creationId xmlns:a16="http://schemas.microsoft.com/office/drawing/2014/main" id="{F9DF319F-D22C-2D81-FF06-B9CD5A9AE4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941" y="643467"/>
            <a:ext cx="9904118"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28CC0E-DCB5-27D2-7083-DA918227F0FC}"/>
              </a:ext>
            </a:extLst>
          </p:cNvPr>
          <p:cNvSpPr/>
          <p:nvPr/>
        </p:nvSpPr>
        <p:spPr>
          <a:xfrm>
            <a:off x="5408429" y="2642190"/>
            <a:ext cx="1534632" cy="15736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05464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0351-59F3-FD3F-D894-FB24D642ECC0}"/>
              </a:ext>
            </a:extLst>
          </p:cNvPr>
          <p:cNvSpPr>
            <a:spLocks noGrp="1"/>
          </p:cNvSpPr>
          <p:nvPr>
            <p:ph type="title"/>
          </p:nvPr>
        </p:nvSpPr>
        <p:spPr/>
        <p:txBody>
          <a:bodyPr/>
          <a:lstStyle/>
          <a:p>
            <a:r>
              <a:rPr lang="en-SG" dirty="0"/>
              <a:t>Now that we have the Unicorn name, lets write to excel file:</a:t>
            </a:r>
          </a:p>
        </p:txBody>
      </p:sp>
      <p:pic>
        <p:nvPicPr>
          <p:cNvPr id="5" name="Picture 4">
            <a:extLst>
              <a:ext uri="{FF2B5EF4-FFF2-40B4-BE49-F238E27FC236}">
                <a16:creationId xmlns:a16="http://schemas.microsoft.com/office/drawing/2014/main" id="{3A252016-7DD8-376E-9AFB-BFEAD2F5E30B}"/>
              </a:ext>
            </a:extLst>
          </p:cNvPr>
          <p:cNvPicPr>
            <a:picLocks noChangeAspect="1"/>
          </p:cNvPicPr>
          <p:nvPr/>
        </p:nvPicPr>
        <p:blipFill>
          <a:blip r:embed="rId2"/>
          <a:stretch>
            <a:fillRect/>
          </a:stretch>
        </p:blipFill>
        <p:spPr>
          <a:xfrm>
            <a:off x="675996" y="1690688"/>
            <a:ext cx="10840007" cy="4940554"/>
          </a:xfrm>
          <a:prstGeom prst="rect">
            <a:avLst/>
          </a:prstGeom>
        </p:spPr>
      </p:pic>
      <p:cxnSp>
        <p:nvCxnSpPr>
          <p:cNvPr id="6" name="Straight Arrow Connector 5">
            <a:extLst>
              <a:ext uri="{FF2B5EF4-FFF2-40B4-BE49-F238E27FC236}">
                <a16:creationId xmlns:a16="http://schemas.microsoft.com/office/drawing/2014/main" id="{7E1AFB86-4C14-291F-27E7-963099CDAF40}"/>
              </a:ext>
            </a:extLst>
          </p:cNvPr>
          <p:cNvCxnSpPr>
            <a:cxnSpLocks/>
            <a:stCxn id="9" idx="3"/>
          </p:cNvCxnSpPr>
          <p:nvPr/>
        </p:nvCxnSpPr>
        <p:spPr>
          <a:xfrm>
            <a:off x="3842433" y="2430417"/>
            <a:ext cx="1899148" cy="257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2AEB0B2-ECDF-6AAB-5B22-D31B877E518B}"/>
              </a:ext>
            </a:extLst>
          </p:cNvPr>
          <p:cNvSpPr/>
          <p:nvPr/>
        </p:nvSpPr>
        <p:spPr>
          <a:xfrm>
            <a:off x="1291924" y="1943977"/>
            <a:ext cx="2550509" cy="9728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Drag Write to Excel Worksheet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the flow.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16A1C3D-FC6E-8CC4-7C38-C9FDA57FDAE0}"/>
              </a:ext>
            </a:extLst>
          </p:cNvPr>
          <p:cNvSpPr/>
          <p:nvPr/>
        </p:nvSpPr>
        <p:spPr>
          <a:xfrm>
            <a:off x="2379989" y="4680872"/>
            <a:ext cx="2550509" cy="9728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Put values as C and 2 to write C2 cell (Unicorn Name). </a:t>
            </a:r>
            <a:endParaRPr lang="en-US" b="1" dirty="0">
              <a:sym typeface="Wingdings" panose="05000000000000000000" pitchFamily="2" charset="2"/>
            </a:endParaRPr>
          </a:p>
        </p:txBody>
      </p:sp>
      <p:cxnSp>
        <p:nvCxnSpPr>
          <p:cNvPr id="12" name="Straight Arrow Connector 11">
            <a:extLst>
              <a:ext uri="{FF2B5EF4-FFF2-40B4-BE49-F238E27FC236}">
                <a16:creationId xmlns:a16="http://schemas.microsoft.com/office/drawing/2014/main" id="{CF956444-5DBE-863E-9547-D3DF4230F3FE}"/>
              </a:ext>
            </a:extLst>
          </p:cNvPr>
          <p:cNvCxnSpPr>
            <a:cxnSpLocks/>
          </p:cNvCxnSpPr>
          <p:nvPr/>
        </p:nvCxnSpPr>
        <p:spPr>
          <a:xfrm>
            <a:off x="4792007" y="5038938"/>
            <a:ext cx="1024002" cy="1283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551387-0058-4708-E77C-F7CF2A1CF10D}"/>
              </a:ext>
            </a:extLst>
          </p:cNvPr>
          <p:cNvCxnSpPr>
            <a:cxnSpLocks/>
          </p:cNvCxnSpPr>
          <p:nvPr/>
        </p:nvCxnSpPr>
        <p:spPr>
          <a:xfrm>
            <a:off x="4792007" y="5397004"/>
            <a:ext cx="1024002" cy="1283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B5A65E-586C-6B98-7D1C-A6621461F9E1}"/>
              </a:ext>
            </a:extLst>
          </p:cNvPr>
          <p:cNvCxnSpPr>
            <a:cxnSpLocks/>
          </p:cNvCxnSpPr>
          <p:nvPr/>
        </p:nvCxnSpPr>
        <p:spPr>
          <a:xfrm>
            <a:off x="4813272" y="4145132"/>
            <a:ext cx="1024002" cy="1283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314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C9BD-1AEE-2A7C-8352-641514B143AD}"/>
              </a:ext>
            </a:extLst>
          </p:cNvPr>
          <p:cNvSpPr>
            <a:spLocks noGrp="1"/>
          </p:cNvSpPr>
          <p:nvPr>
            <p:ph type="title"/>
          </p:nvPr>
        </p:nvSpPr>
        <p:spPr/>
        <p:txBody>
          <a:bodyPr/>
          <a:lstStyle/>
          <a:p>
            <a:r>
              <a:rPr lang="en-SG" dirty="0"/>
              <a:t>Lastly, drag the save excel function:</a:t>
            </a:r>
          </a:p>
        </p:txBody>
      </p:sp>
      <p:pic>
        <p:nvPicPr>
          <p:cNvPr id="5" name="Picture 4">
            <a:extLst>
              <a:ext uri="{FF2B5EF4-FFF2-40B4-BE49-F238E27FC236}">
                <a16:creationId xmlns:a16="http://schemas.microsoft.com/office/drawing/2014/main" id="{6762E5C5-574D-F5E0-7F0A-237143401F42}"/>
              </a:ext>
            </a:extLst>
          </p:cNvPr>
          <p:cNvPicPr>
            <a:picLocks noChangeAspect="1"/>
          </p:cNvPicPr>
          <p:nvPr/>
        </p:nvPicPr>
        <p:blipFill>
          <a:blip r:embed="rId2"/>
          <a:stretch>
            <a:fillRect/>
          </a:stretch>
        </p:blipFill>
        <p:spPr>
          <a:xfrm>
            <a:off x="1439604" y="1838086"/>
            <a:ext cx="8611043" cy="4654789"/>
          </a:xfrm>
          <a:prstGeom prst="rect">
            <a:avLst/>
          </a:prstGeom>
        </p:spPr>
      </p:pic>
      <p:cxnSp>
        <p:nvCxnSpPr>
          <p:cNvPr id="6" name="Straight Arrow Connector 5">
            <a:extLst>
              <a:ext uri="{FF2B5EF4-FFF2-40B4-BE49-F238E27FC236}">
                <a16:creationId xmlns:a16="http://schemas.microsoft.com/office/drawing/2014/main" id="{24B68C62-71DD-3670-BC0C-D1330222FFB3}"/>
              </a:ext>
            </a:extLst>
          </p:cNvPr>
          <p:cNvCxnSpPr>
            <a:cxnSpLocks/>
          </p:cNvCxnSpPr>
          <p:nvPr/>
        </p:nvCxnSpPr>
        <p:spPr>
          <a:xfrm>
            <a:off x="1886042" y="2122073"/>
            <a:ext cx="1899148" cy="257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E5EAC0-90A2-247A-5021-28FCAC79C858}"/>
              </a:ext>
            </a:extLst>
          </p:cNvPr>
          <p:cNvCxnSpPr>
            <a:cxnSpLocks/>
          </p:cNvCxnSpPr>
          <p:nvPr/>
        </p:nvCxnSpPr>
        <p:spPr>
          <a:xfrm>
            <a:off x="5745125" y="5464241"/>
            <a:ext cx="1899148" cy="2570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899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2DB5F2-ADFA-7BD8-8B9A-7D11367DFF8C}"/>
              </a:ext>
            </a:extLst>
          </p:cNvPr>
          <p:cNvPicPr>
            <a:picLocks noChangeAspect="1"/>
          </p:cNvPicPr>
          <p:nvPr/>
        </p:nvPicPr>
        <p:blipFill rotWithShape="1">
          <a:blip r:embed="rId2"/>
          <a:srcRect l="23456"/>
          <a:stretch/>
        </p:blipFill>
        <p:spPr>
          <a:xfrm>
            <a:off x="3171039" y="22170"/>
            <a:ext cx="8486468" cy="6835830"/>
          </a:xfrm>
          <a:prstGeom prst="rect">
            <a:avLst/>
          </a:prstGeom>
        </p:spPr>
      </p:pic>
      <p:cxnSp>
        <p:nvCxnSpPr>
          <p:cNvPr id="6" name="Straight Arrow Connector 5">
            <a:extLst>
              <a:ext uri="{FF2B5EF4-FFF2-40B4-BE49-F238E27FC236}">
                <a16:creationId xmlns:a16="http://schemas.microsoft.com/office/drawing/2014/main" id="{3EAB70EB-C1BF-C517-6BD9-011D6F08B91B}"/>
              </a:ext>
            </a:extLst>
          </p:cNvPr>
          <p:cNvCxnSpPr>
            <a:cxnSpLocks/>
          </p:cNvCxnSpPr>
          <p:nvPr/>
        </p:nvCxnSpPr>
        <p:spPr>
          <a:xfrm flipV="1">
            <a:off x="2656764" y="429860"/>
            <a:ext cx="1215145" cy="10049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7781EC-D460-0CF7-012D-86AF4229C90F}"/>
              </a:ext>
            </a:extLst>
          </p:cNvPr>
          <p:cNvSpPr>
            <a:spLocks noGrp="1"/>
          </p:cNvSpPr>
          <p:nvPr>
            <p:ph type="title"/>
          </p:nvPr>
        </p:nvSpPr>
        <p:spPr>
          <a:xfrm>
            <a:off x="436228" y="1734566"/>
            <a:ext cx="2734811" cy="589184"/>
          </a:xfrm>
        </p:spPr>
        <p:txBody>
          <a:bodyPr>
            <a:normAutofit fontScale="90000"/>
          </a:bodyPr>
          <a:lstStyle/>
          <a:p>
            <a:r>
              <a:rPr lang="en-SG" sz="2500" b="1" dirty="0">
                <a:solidFill>
                  <a:srgbClr val="0070C0"/>
                </a:solidFill>
              </a:rPr>
              <a:t>Click on run button to test the flow</a:t>
            </a:r>
          </a:p>
        </p:txBody>
      </p:sp>
    </p:spTree>
    <p:extLst>
      <p:ext uri="{BB962C8B-B14F-4D97-AF65-F5344CB8AC3E}">
        <p14:creationId xmlns:p14="http://schemas.microsoft.com/office/powerpoint/2010/main" val="601043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2366446666"/>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829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21565-50CC-4349-9794-582A2585C748}"/>
              </a:ext>
            </a:extLst>
          </p:cNvPr>
          <p:cNvGraphicFramePr/>
          <p:nvPr>
            <p:extLst>
              <p:ext uri="{D42A27DB-BD31-4B8C-83A1-F6EECF244321}">
                <p14:modId xmlns:p14="http://schemas.microsoft.com/office/powerpoint/2010/main" val="3596472605"/>
              </p:ext>
            </p:extLst>
          </p:nvPr>
        </p:nvGraphicFramePr>
        <p:xfrm>
          <a:off x="2032000" y="1097172"/>
          <a:ext cx="8128000" cy="4900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EF479D5-4F95-42F8-8545-A8D3C3EE67EA}"/>
              </a:ext>
            </a:extLst>
          </p:cNvPr>
          <p:cNvSpPr/>
          <p:nvPr/>
        </p:nvSpPr>
        <p:spPr>
          <a:xfrm>
            <a:off x="2032000" y="719666"/>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Our workflow for Email Automation</a:t>
            </a:r>
            <a:endParaRPr lang="en-US" sz="2000" b="1" dirty="0">
              <a:sym typeface="Wingdings" panose="05000000000000000000" pitchFamily="2" charset="2"/>
            </a:endParaRPr>
          </a:p>
        </p:txBody>
      </p:sp>
      <p:cxnSp>
        <p:nvCxnSpPr>
          <p:cNvPr id="6" name="Straight Arrow Connector 5">
            <a:extLst>
              <a:ext uri="{FF2B5EF4-FFF2-40B4-BE49-F238E27FC236}">
                <a16:creationId xmlns:a16="http://schemas.microsoft.com/office/drawing/2014/main" id="{99925115-00A1-4DD5-9000-B055E070B535}"/>
              </a:ext>
            </a:extLst>
          </p:cNvPr>
          <p:cNvCxnSpPr>
            <a:cxnSpLocks/>
          </p:cNvCxnSpPr>
          <p:nvPr/>
        </p:nvCxnSpPr>
        <p:spPr>
          <a:xfrm flipV="1">
            <a:off x="3543313" y="4565098"/>
            <a:ext cx="0" cy="48245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1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9E202-056A-30C8-C01C-FB8B4A4D91C4}"/>
              </a:ext>
            </a:extLst>
          </p:cNvPr>
          <p:cNvPicPr>
            <a:picLocks noChangeAspect="1"/>
          </p:cNvPicPr>
          <p:nvPr/>
        </p:nvPicPr>
        <p:blipFill>
          <a:blip r:embed="rId2"/>
          <a:stretch>
            <a:fillRect/>
          </a:stretch>
        </p:blipFill>
        <p:spPr>
          <a:xfrm>
            <a:off x="461773" y="2919348"/>
            <a:ext cx="5904722" cy="3821205"/>
          </a:xfrm>
          <a:prstGeom prst="rect">
            <a:avLst/>
          </a:prstGeom>
        </p:spPr>
      </p:pic>
      <p:pic>
        <p:nvPicPr>
          <p:cNvPr id="4" name="Picture 3">
            <a:extLst>
              <a:ext uri="{FF2B5EF4-FFF2-40B4-BE49-F238E27FC236}">
                <a16:creationId xmlns:a16="http://schemas.microsoft.com/office/drawing/2014/main" id="{A0E0A801-0011-41F1-8AD4-1D3E644FBD99}"/>
              </a:ext>
            </a:extLst>
          </p:cNvPr>
          <p:cNvPicPr>
            <a:picLocks noChangeAspect="1"/>
          </p:cNvPicPr>
          <p:nvPr/>
        </p:nvPicPr>
        <p:blipFill rotWithShape="1">
          <a:blip r:embed="rId3"/>
          <a:srcRect b="37634"/>
          <a:stretch/>
        </p:blipFill>
        <p:spPr>
          <a:xfrm>
            <a:off x="195263" y="209551"/>
            <a:ext cx="10282238" cy="23241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02669D8-B63A-4088-B6F2-0A6CD72328C7}"/>
              </a:ext>
            </a:extLst>
          </p:cNvPr>
          <p:cNvCxnSpPr>
            <a:cxnSpLocks/>
          </p:cNvCxnSpPr>
          <p:nvPr/>
        </p:nvCxnSpPr>
        <p:spPr>
          <a:xfrm flipH="1" flipV="1">
            <a:off x="1143711" y="42574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3C26C7-9BE9-43CE-A649-3C3AD16FD45D}"/>
              </a:ext>
            </a:extLst>
          </p:cNvPr>
          <p:cNvCxnSpPr>
            <a:cxnSpLocks/>
            <a:stCxn id="10" idx="1"/>
          </p:cNvCxnSpPr>
          <p:nvPr/>
        </p:nvCxnSpPr>
        <p:spPr>
          <a:xfrm flipH="1" flipV="1">
            <a:off x="5896330" y="3429000"/>
            <a:ext cx="975157" cy="4290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40AAED-A266-4107-B762-9C32D4E1629B}"/>
              </a:ext>
            </a:extLst>
          </p:cNvPr>
          <p:cNvCxnSpPr>
            <a:cxnSpLocks/>
          </p:cNvCxnSpPr>
          <p:nvPr/>
        </p:nvCxnSpPr>
        <p:spPr>
          <a:xfrm flipH="1">
            <a:off x="5429961" y="6019800"/>
            <a:ext cx="532689" cy="33049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E7503E-3F1A-4A4C-90C2-DCCC2230DC95}"/>
              </a:ext>
            </a:extLst>
          </p:cNvPr>
          <p:cNvSpPr/>
          <p:nvPr/>
        </p:nvSpPr>
        <p:spPr>
          <a:xfrm>
            <a:off x="6871487" y="3036795"/>
            <a:ext cx="4493558" cy="16425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flow:</a:t>
            </a:r>
          </a:p>
          <a:p>
            <a:pPr algn="ctr"/>
            <a:endParaRPr lang="en-US" dirty="0">
              <a:sym typeface="Wingdings" panose="05000000000000000000" pitchFamily="2" charset="2"/>
            </a:endParaRPr>
          </a:p>
          <a:p>
            <a:pPr algn="ctr"/>
            <a:r>
              <a:rPr lang="en-US" b="1" dirty="0">
                <a:sym typeface="Wingdings" panose="05000000000000000000" pitchFamily="2" charset="2"/>
              </a:rPr>
              <a:t>+New Flow Flow Name Create</a:t>
            </a:r>
          </a:p>
          <a:p>
            <a:pPr algn="ctr"/>
            <a:endParaRPr lang="en-US" b="1" dirty="0">
              <a:sym typeface="Wingdings" panose="05000000000000000000" pitchFamily="2" charset="2"/>
            </a:endParaRPr>
          </a:p>
          <a:p>
            <a:pPr algn="ctr"/>
            <a:r>
              <a:rPr lang="en-US" b="1" dirty="0" err="1">
                <a:sym typeface="Wingdings" panose="05000000000000000000" pitchFamily="2" charset="2"/>
              </a:rPr>
              <a:t>RetrieveEmail</a:t>
            </a:r>
            <a:endParaRPr lang="en-US" b="1" dirty="0">
              <a:sym typeface="Wingdings" panose="05000000000000000000" pitchFamily="2" charset="2"/>
            </a:endParaRPr>
          </a:p>
          <a:p>
            <a:pPr algn="ctr"/>
            <a:endParaRPr lang="en-US" b="1" dirty="0">
              <a:sym typeface="Wingdings" panose="05000000000000000000" pitchFamily="2" charset="2"/>
            </a:endParaRPr>
          </a:p>
        </p:txBody>
      </p:sp>
      <p:sp>
        <p:nvSpPr>
          <p:cNvPr id="6" name="TextBox 5">
            <a:extLst>
              <a:ext uri="{FF2B5EF4-FFF2-40B4-BE49-F238E27FC236}">
                <a16:creationId xmlns:a16="http://schemas.microsoft.com/office/drawing/2014/main" id="{18E2A590-4C5F-467D-C3AF-62FFAC1289C8}"/>
              </a:ext>
            </a:extLst>
          </p:cNvPr>
          <p:cNvSpPr txBox="1"/>
          <p:nvPr/>
        </p:nvSpPr>
        <p:spPr>
          <a:xfrm>
            <a:off x="1881942" y="3429000"/>
            <a:ext cx="6097772" cy="307777"/>
          </a:xfrm>
          <a:prstGeom prst="rect">
            <a:avLst/>
          </a:prstGeom>
          <a:noFill/>
        </p:spPr>
        <p:txBody>
          <a:bodyPr wrap="square">
            <a:spAutoFit/>
          </a:bodyPr>
          <a:lstStyle/>
          <a:p>
            <a:pPr algn="ctr"/>
            <a:r>
              <a:rPr lang="en-US" sz="1400" b="1" dirty="0" err="1">
                <a:sym typeface="Wingdings" panose="05000000000000000000" pitchFamily="2" charset="2"/>
              </a:rPr>
              <a:t>RetrieveEmail</a:t>
            </a:r>
            <a:endParaRPr lang="en-US" sz="1400" b="1" dirty="0">
              <a:sym typeface="Wingdings" panose="05000000000000000000" pitchFamily="2" charset="2"/>
            </a:endParaRPr>
          </a:p>
        </p:txBody>
      </p:sp>
    </p:spTree>
    <p:extLst>
      <p:ext uri="{BB962C8B-B14F-4D97-AF65-F5344CB8AC3E}">
        <p14:creationId xmlns:p14="http://schemas.microsoft.com/office/powerpoint/2010/main" val="359713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2CC9F-A95D-4755-97C3-7981B7DCB669}"/>
              </a:ext>
            </a:extLst>
          </p:cNvPr>
          <p:cNvPicPr>
            <a:picLocks noChangeAspect="1"/>
          </p:cNvPicPr>
          <p:nvPr/>
        </p:nvPicPr>
        <p:blipFill>
          <a:blip r:embed="rId2"/>
          <a:stretch>
            <a:fillRect/>
          </a:stretch>
        </p:blipFill>
        <p:spPr>
          <a:xfrm>
            <a:off x="533400" y="642937"/>
            <a:ext cx="6362700" cy="5572125"/>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B6FEBAA2-B0D6-4BD2-B1C4-58F598B7B816}"/>
              </a:ext>
            </a:extLst>
          </p:cNvPr>
          <p:cNvCxnSpPr>
            <a:cxnSpLocks/>
          </p:cNvCxnSpPr>
          <p:nvPr/>
        </p:nvCxnSpPr>
        <p:spPr>
          <a:xfrm flipV="1">
            <a:off x="2090057" y="3672114"/>
            <a:ext cx="1248229" cy="9434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AC1EFD-45A8-4B27-BDEA-EF4036DF1B6B}"/>
              </a:ext>
            </a:extLst>
          </p:cNvPr>
          <p:cNvSpPr/>
          <p:nvPr/>
        </p:nvSpPr>
        <p:spPr>
          <a:xfrm>
            <a:off x="2542383" y="2499191"/>
            <a:ext cx="2344734"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Go to Outlook</a:t>
            </a:r>
            <a:r>
              <a:rPr lang="en-US" b="1" dirty="0">
                <a:sym typeface="Wingdings" panose="05000000000000000000" pitchFamily="2" charset="2"/>
              </a:rPr>
              <a:t> Drag Launch Outlook to the Main Sequence </a:t>
            </a:r>
          </a:p>
        </p:txBody>
      </p:sp>
      <p:pic>
        <p:nvPicPr>
          <p:cNvPr id="10" name="Picture 9">
            <a:extLst>
              <a:ext uri="{FF2B5EF4-FFF2-40B4-BE49-F238E27FC236}">
                <a16:creationId xmlns:a16="http://schemas.microsoft.com/office/drawing/2014/main" id="{4D28AA94-81AC-4145-B3CD-9ED2F63D86F4}"/>
              </a:ext>
            </a:extLst>
          </p:cNvPr>
          <p:cNvPicPr>
            <a:picLocks noChangeAspect="1"/>
          </p:cNvPicPr>
          <p:nvPr/>
        </p:nvPicPr>
        <p:blipFill>
          <a:blip r:embed="rId3"/>
          <a:stretch>
            <a:fillRect/>
          </a:stretch>
        </p:blipFill>
        <p:spPr>
          <a:xfrm>
            <a:off x="6545942" y="721542"/>
            <a:ext cx="5311321" cy="3555298"/>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E0738E15-411C-4024-A62D-C5358CF6EFA2}"/>
              </a:ext>
            </a:extLst>
          </p:cNvPr>
          <p:cNvCxnSpPr>
            <a:cxnSpLocks/>
          </p:cNvCxnSpPr>
          <p:nvPr/>
        </p:nvCxnSpPr>
        <p:spPr>
          <a:xfrm flipV="1">
            <a:off x="9612369" y="4041547"/>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0F1C27-DA0E-4A1F-9609-F8EA494BBF92}"/>
              </a:ext>
            </a:extLst>
          </p:cNvPr>
          <p:cNvCxnSpPr>
            <a:cxnSpLocks/>
          </p:cNvCxnSpPr>
          <p:nvPr/>
        </p:nvCxnSpPr>
        <p:spPr>
          <a:xfrm flipV="1">
            <a:off x="7189715" y="2117036"/>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A88D765-EE8A-425D-8A76-DA228C9355C8}"/>
              </a:ext>
            </a:extLst>
          </p:cNvPr>
          <p:cNvSpPr/>
          <p:nvPr/>
        </p:nvSpPr>
        <p:spPr>
          <a:xfrm>
            <a:off x="6545942" y="2626924"/>
            <a:ext cx="2344734" cy="11613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An Outlook variable will be created. It will help reference to the Outlook.</a:t>
            </a:r>
            <a:endParaRPr lang="en-US" b="1" dirty="0">
              <a:sym typeface="Wingdings" panose="05000000000000000000" pitchFamily="2" charset="2"/>
            </a:endParaRPr>
          </a:p>
        </p:txBody>
      </p:sp>
    </p:spTree>
    <p:extLst>
      <p:ext uri="{BB962C8B-B14F-4D97-AF65-F5344CB8AC3E}">
        <p14:creationId xmlns:p14="http://schemas.microsoft.com/office/powerpoint/2010/main" val="22597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FE91500-920F-F87B-D027-6F95B056D84A}"/>
              </a:ext>
            </a:extLst>
          </p:cNvPr>
          <p:cNvGrpSpPr/>
          <p:nvPr/>
        </p:nvGrpSpPr>
        <p:grpSpPr>
          <a:xfrm>
            <a:off x="5619640" y="9525"/>
            <a:ext cx="5591700" cy="6848475"/>
            <a:chOff x="5619640" y="9525"/>
            <a:chExt cx="5591700" cy="6848475"/>
          </a:xfrm>
        </p:grpSpPr>
        <p:grpSp>
          <p:nvGrpSpPr>
            <p:cNvPr id="18" name="Group 17">
              <a:extLst>
                <a:ext uri="{FF2B5EF4-FFF2-40B4-BE49-F238E27FC236}">
                  <a16:creationId xmlns:a16="http://schemas.microsoft.com/office/drawing/2014/main" id="{97471A76-7B17-B685-43B2-679FB5533A3E}"/>
                </a:ext>
              </a:extLst>
            </p:cNvPr>
            <p:cNvGrpSpPr/>
            <p:nvPr/>
          </p:nvGrpSpPr>
          <p:grpSpPr>
            <a:xfrm>
              <a:off x="5619640" y="9525"/>
              <a:ext cx="5591700" cy="6848475"/>
              <a:chOff x="5619640" y="9525"/>
              <a:chExt cx="5591700" cy="6848475"/>
            </a:xfrm>
          </p:grpSpPr>
          <p:pic>
            <p:nvPicPr>
              <p:cNvPr id="20" name="Picture 19">
                <a:extLst>
                  <a:ext uri="{FF2B5EF4-FFF2-40B4-BE49-F238E27FC236}">
                    <a16:creationId xmlns:a16="http://schemas.microsoft.com/office/drawing/2014/main" id="{CB2BFA26-1418-D6F4-D4F0-EF9F4BAE4261}"/>
                  </a:ext>
                </a:extLst>
              </p:cNvPr>
              <p:cNvPicPr>
                <a:picLocks noChangeAspect="1"/>
              </p:cNvPicPr>
              <p:nvPr/>
            </p:nvPicPr>
            <p:blipFill rotWithShape="1">
              <a:blip r:embed="rId2"/>
              <a:srcRect r="2966"/>
              <a:stretch/>
            </p:blipFill>
            <p:spPr>
              <a:xfrm>
                <a:off x="5619640" y="9525"/>
                <a:ext cx="5591700" cy="6848475"/>
              </a:xfrm>
              <a:prstGeom prst="rect">
                <a:avLst/>
              </a:prstGeom>
              <a:ln>
                <a:solidFill>
                  <a:schemeClr val="tx1"/>
                </a:solidFill>
              </a:ln>
            </p:spPr>
          </p:pic>
          <p:pic>
            <p:nvPicPr>
              <p:cNvPr id="21" name="Picture 20">
                <a:extLst>
                  <a:ext uri="{FF2B5EF4-FFF2-40B4-BE49-F238E27FC236}">
                    <a16:creationId xmlns:a16="http://schemas.microsoft.com/office/drawing/2014/main" id="{ACDB3353-DBF4-4822-3678-F52CE25942B6}"/>
                  </a:ext>
                </a:extLst>
              </p:cNvPr>
              <p:cNvPicPr>
                <a:picLocks noChangeAspect="1"/>
              </p:cNvPicPr>
              <p:nvPr/>
            </p:nvPicPr>
            <p:blipFill>
              <a:blip r:embed="rId3"/>
              <a:stretch>
                <a:fillRect/>
              </a:stretch>
            </p:blipFill>
            <p:spPr>
              <a:xfrm>
                <a:off x="6943214" y="1838829"/>
                <a:ext cx="2453000" cy="344086"/>
              </a:xfrm>
              <a:prstGeom prst="rect">
                <a:avLst/>
              </a:prstGeom>
            </p:spPr>
          </p:pic>
        </p:grpSp>
        <p:pic>
          <p:nvPicPr>
            <p:cNvPr id="19" name="Picture 18">
              <a:extLst>
                <a:ext uri="{FF2B5EF4-FFF2-40B4-BE49-F238E27FC236}">
                  <a16:creationId xmlns:a16="http://schemas.microsoft.com/office/drawing/2014/main" id="{B9C4B104-D34F-6754-6ED1-DF1C7031FAD3}"/>
                </a:ext>
              </a:extLst>
            </p:cNvPr>
            <p:cNvPicPr>
              <a:picLocks noChangeAspect="1"/>
            </p:cNvPicPr>
            <p:nvPr/>
          </p:nvPicPr>
          <p:blipFill>
            <a:blip r:embed="rId4"/>
            <a:stretch>
              <a:fillRect/>
            </a:stretch>
          </p:blipFill>
          <p:spPr>
            <a:xfrm>
              <a:off x="6984272" y="2745881"/>
              <a:ext cx="2912763" cy="400977"/>
            </a:xfrm>
            <a:prstGeom prst="rect">
              <a:avLst/>
            </a:prstGeom>
          </p:spPr>
        </p:pic>
      </p:grpSp>
      <p:pic>
        <p:nvPicPr>
          <p:cNvPr id="5" name="Picture 4">
            <a:extLst>
              <a:ext uri="{FF2B5EF4-FFF2-40B4-BE49-F238E27FC236}">
                <a16:creationId xmlns:a16="http://schemas.microsoft.com/office/drawing/2014/main" id="{85E8E78F-017C-48BF-8B9A-624AAAC1378A}"/>
              </a:ext>
            </a:extLst>
          </p:cNvPr>
          <p:cNvPicPr>
            <a:picLocks noChangeAspect="1"/>
          </p:cNvPicPr>
          <p:nvPr/>
        </p:nvPicPr>
        <p:blipFill rotWithShape="1">
          <a:blip r:embed="rId5"/>
          <a:srcRect r="30160"/>
          <a:stretch/>
        </p:blipFill>
        <p:spPr>
          <a:xfrm>
            <a:off x="236196" y="240631"/>
            <a:ext cx="4955949" cy="5248275"/>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92A04128-7E13-459C-822A-2953C8DE4B19}"/>
              </a:ext>
            </a:extLst>
          </p:cNvPr>
          <p:cNvCxnSpPr>
            <a:cxnSpLocks/>
          </p:cNvCxnSpPr>
          <p:nvPr/>
        </p:nvCxnSpPr>
        <p:spPr>
          <a:xfrm flipV="1">
            <a:off x="1690007" y="3885292"/>
            <a:ext cx="1248229" cy="9434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692B39B-B04A-4118-B163-B291A18E9620}"/>
              </a:ext>
            </a:extLst>
          </p:cNvPr>
          <p:cNvSpPr/>
          <p:nvPr/>
        </p:nvSpPr>
        <p:spPr>
          <a:xfrm>
            <a:off x="2466183" y="2864768"/>
            <a:ext cx="2466544" cy="10196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Go to Outlook</a:t>
            </a:r>
            <a:r>
              <a:rPr lang="en-US" b="1" dirty="0">
                <a:sym typeface="Wingdings" panose="05000000000000000000" pitchFamily="2" charset="2"/>
              </a:rPr>
              <a:t> Drag Retrieve email Messages from Outlook</a:t>
            </a:r>
          </a:p>
        </p:txBody>
      </p:sp>
      <p:sp>
        <p:nvSpPr>
          <p:cNvPr id="10" name="Rectangle 9">
            <a:extLst>
              <a:ext uri="{FF2B5EF4-FFF2-40B4-BE49-F238E27FC236}">
                <a16:creationId xmlns:a16="http://schemas.microsoft.com/office/drawing/2014/main" id="{60A1960C-19CD-4361-9888-A2393526390C}"/>
              </a:ext>
            </a:extLst>
          </p:cNvPr>
          <p:cNvSpPr/>
          <p:nvPr/>
        </p:nvSpPr>
        <p:spPr>
          <a:xfrm>
            <a:off x="7293453" y="324713"/>
            <a:ext cx="4011954"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Account </a:t>
            </a:r>
            <a:r>
              <a:rPr lang="en-US" dirty="0">
                <a:sym typeface="Wingdings" panose="05000000000000000000" pitchFamily="2" charset="2"/>
              </a:rPr>
              <a:t> Your email</a:t>
            </a:r>
          </a:p>
          <a:p>
            <a:pPr algn="ctr"/>
            <a:r>
              <a:rPr lang="en-US" dirty="0">
                <a:sym typeface="Wingdings" panose="05000000000000000000" pitchFamily="2" charset="2"/>
              </a:rPr>
              <a:t>Mail folder Inbox</a:t>
            </a:r>
          </a:p>
          <a:p>
            <a:pPr algn="ctr"/>
            <a:r>
              <a:rPr lang="en-US" dirty="0">
                <a:sym typeface="Wingdings" panose="05000000000000000000" pitchFamily="2" charset="2"/>
              </a:rPr>
              <a:t>Retrieve only unread Messages</a:t>
            </a:r>
          </a:p>
        </p:txBody>
      </p:sp>
      <p:cxnSp>
        <p:nvCxnSpPr>
          <p:cNvPr id="11" name="Straight Arrow Connector 10">
            <a:extLst>
              <a:ext uri="{FF2B5EF4-FFF2-40B4-BE49-F238E27FC236}">
                <a16:creationId xmlns:a16="http://schemas.microsoft.com/office/drawing/2014/main" id="{9808B41D-7D13-4BB0-B6C1-8D752BDAFC21}"/>
              </a:ext>
            </a:extLst>
          </p:cNvPr>
          <p:cNvCxnSpPr>
            <a:cxnSpLocks/>
          </p:cNvCxnSpPr>
          <p:nvPr/>
        </p:nvCxnSpPr>
        <p:spPr>
          <a:xfrm flipV="1">
            <a:off x="4392047" y="4828722"/>
            <a:ext cx="2551167" cy="101962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E994DC3-0FB7-41D7-BCD5-0F01260647B5}"/>
              </a:ext>
            </a:extLst>
          </p:cNvPr>
          <p:cNvSpPr/>
          <p:nvPr/>
        </p:nvSpPr>
        <p:spPr>
          <a:xfrm>
            <a:off x="750821" y="5710579"/>
            <a:ext cx="4472443"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Important:</a:t>
            </a:r>
            <a:r>
              <a:rPr lang="en-US" dirty="0">
                <a:sym typeface="Wingdings" panose="05000000000000000000" pitchFamily="2" charset="2"/>
              </a:rPr>
              <a:t> As we want to filter the emails for only subjects with </a:t>
            </a:r>
            <a:r>
              <a:rPr lang="en-US" b="1" dirty="0">
                <a:sym typeface="Wingdings" panose="05000000000000000000" pitchFamily="2" charset="2"/>
              </a:rPr>
              <a:t>&lt;&lt;</a:t>
            </a:r>
            <a:r>
              <a:rPr lang="en-US" b="1" dirty="0">
                <a:solidFill>
                  <a:srgbClr val="FF0000"/>
                </a:solidFill>
                <a:sym typeface="Wingdings" panose="05000000000000000000" pitchFamily="2" charset="2"/>
              </a:rPr>
              <a:t>Manpower Report</a:t>
            </a:r>
            <a:r>
              <a:rPr lang="en-US" b="1" dirty="0">
                <a:sym typeface="Wingdings" panose="05000000000000000000" pitchFamily="2" charset="2"/>
              </a:rPr>
              <a:t>&gt;&gt;</a:t>
            </a:r>
            <a:r>
              <a:rPr lang="en-US" dirty="0">
                <a:sym typeface="Wingdings" panose="05000000000000000000" pitchFamily="2" charset="2"/>
              </a:rPr>
              <a:t>,  we need to type that in.</a:t>
            </a:r>
          </a:p>
        </p:txBody>
      </p:sp>
      <p:cxnSp>
        <p:nvCxnSpPr>
          <p:cNvPr id="14" name="Straight Arrow Connector 13">
            <a:extLst>
              <a:ext uri="{FF2B5EF4-FFF2-40B4-BE49-F238E27FC236}">
                <a16:creationId xmlns:a16="http://schemas.microsoft.com/office/drawing/2014/main" id="{9A716339-E23E-4303-B4B2-6DCA9F9D4F23}"/>
              </a:ext>
            </a:extLst>
          </p:cNvPr>
          <p:cNvCxnSpPr>
            <a:cxnSpLocks/>
          </p:cNvCxnSpPr>
          <p:nvPr/>
        </p:nvCxnSpPr>
        <p:spPr>
          <a:xfrm flipV="1">
            <a:off x="6459654" y="5730476"/>
            <a:ext cx="726505" cy="1128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3FEA47-871B-4545-AFFF-AC4415EF1C79}"/>
              </a:ext>
            </a:extLst>
          </p:cNvPr>
          <p:cNvCxnSpPr>
            <a:cxnSpLocks/>
          </p:cNvCxnSpPr>
          <p:nvPr/>
        </p:nvCxnSpPr>
        <p:spPr>
          <a:xfrm flipH="1">
            <a:off x="10535478" y="5520103"/>
            <a:ext cx="129209" cy="4533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528CA35-3ED5-AF06-9621-D558A0B1AE28}"/>
              </a:ext>
            </a:extLst>
          </p:cNvPr>
          <p:cNvSpPr/>
          <p:nvPr/>
        </p:nvSpPr>
        <p:spPr>
          <a:xfrm>
            <a:off x="5805940" y="94593"/>
            <a:ext cx="2812543" cy="22513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ym typeface="Wingdings" panose="05000000000000000000" pitchFamily="2" charset="2"/>
            </a:endParaRPr>
          </a:p>
        </p:txBody>
      </p:sp>
      <p:sp>
        <p:nvSpPr>
          <p:cNvPr id="4" name="Rectangle 3">
            <a:extLst>
              <a:ext uri="{FF2B5EF4-FFF2-40B4-BE49-F238E27FC236}">
                <a16:creationId xmlns:a16="http://schemas.microsoft.com/office/drawing/2014/main" id="{767D1C39-201C-FF3E-AE90-E893482ED76B}"/>
              </a:ext>
            </a:extLst>
          </p:cNvPr>
          <p:cNvSpPr/>
          <p:nvPr/>
        </p:nvSpPr>
        <p:spPr>
          <a:xfrm>
            <a:off x="10368312" y="4137341"/>
            <a:ext cx="1686056" cy="13827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We can select C:\manpower or any other folder you created </a:t>
            </a:r>
            <a:endParaRPr lang="en-US" b="1" dirty="0">
              <a:sym typeface="Wingdings" panose="05000000000000000000" pitchFamily="2" charset="2"/>
            </a:endParaRPr>
          </a:p>
        </p:txBody>
      </p:sp>
    </p:spTree>
    <p:extLst>
      <p:ext uri="{BB962C8B-B14F-4D97-AF65-F5344CB8AC3E}">
        <p14:creationId xmlns:p14="http://schemas.microsoft.com/office/powerpoint/2010/main" val="28993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D33CFE6-68D1-1128-F714-7DCD71A6FE03}"/>
              </a:ext>
            </a:extLst>
          </p:cNvPr>
          <p:cNvGrpSpPr/>
          <p:nvPr/>
        </p:nvGrpSpPr>
        <p:grpSpPr>
          <a:xfrm>
            <a:off x="4554135" y="3600011"/>
            <a:ext cx="6863281" cy="3001618"/>
            <a:chOff x="4554135" y="3600011"/>
            <a:chExt cx="6863281" cy="3001618"/>
          </a:xfrm>
        </p:grpSpPr>
        <p:pic>
          <p:nvPicPr>
            <p:cNvPr id="5" name="Picture 4">
              <a:extLst>
                <a:ext uri="{FF2B5EF4-FFF2-40B4-BE49-F238E27FC236}">
                  <a16:creationId xmlns:a16="http://schemas.microsoft.com/office/drawing/2014/main" id="{ABFD69A8-B668-E9A4-2978-873170B63E0E}"/>
                </a:ext>
              </a:extLst>
            </p:cNvPr>
            <p:cNvPicPr>
              <a:picLocks noChangeAspect="1"/>
            </p:cNvPicPr>
            <p:nvPr/>
          </p:nvPicPr>
          <p:blipFill rotWithShape="1">
            <a:blip r:embed="rId2"/>
            <a:srcRect r="27592"/>
            <a:stretch/>
          </p:blipFill>
          <p:spPr>
            <a:xfrm>
              <a:off x="4654729" y="3600011"/>
              <a:ext cx="6762687" cy="3001618"/>
            </a:xfrm>
            <a:prstGeom prst="rect">
              <a:avLst/>
            </a:prstGeom>
          </p:spPr>
        </p:pic>
        <p:sp>
          <p:nvSpPr>
            <p:cNvPr id="6" name="Rectangle 5">
              <a:extLst>
                <a:ext uri="{FF2B5EF4-FFF2-40B4-BE49-F238E27FC236}">
                  <a16:creationId xmlns:a16="http://schemas.microsoft.com/office/drawing/2014/main" id="{FD09EE4F-779F-4014-B64E-394FC62181D0}"/>
                </a:ext>
              </a:extLst>
            </p:cNvPr>
            <p:cNvSpPr/>
            <p:nvPr/>
          </p:nvSpPr>
          <p:spPr>
            <a:xfrm>
              <a:off x="4554135" y="5459482"/>
              <a:ext cx="2135009"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Load the 2 emails into you outlook </a:t>
              </a:r>
              <a:r>
                <a:rPr lang="en-SG" b="1" dirty="0"/>
                <a:t>inbox</a:t>
              </a:r>
              <a:r>
                <a:rPr lang="en-SG" dirty="0"/>
                <a:t> </a:t>
              </a:r>
            </a:p>
          </p:txBody>
        </p:sp>
        <p:cxnSp>
          <p:nvCxnSpPr>
            <p:cNvPr id="7" name="Straight Arrow Connector 6">
              <a:extLst>
                <a:ext uri="{FF2B5EF4-FFF2-40B4-BE49-F238E27FC236}">
                  <a16:creationId xmlns:a16="http://schemas.microsoft.com/office/drawing/2014/main" id="{DC46B7BC-42D3-903C-465B-EDFCA61B4863}"/>
                </a:ext>
              </a:extLst>
            </p:cNvPr>
            <p:cNvCxnSpPr>
              <a:cxnSpLocks/>
            </p:cNvCxnSpPr>
            <p:nvPr/>
          </p:nvCxnSpPr>
          <p:spPr>
            <a:xfrm flipV="1">
              <a:off x="6400800" y="5100820"/>
              <a:ext cx="554338" cy="5254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40860EF8-E3C9-CD02-CDEC-23CF0BC98B75}"/>
              </a:ext>
            </a:extLst>
          </p:cNvPr>
          <p:cNvPicPr>
            <a:picLocks noChangeAspect="1"/>
          </p:cNvPicPr>
          <p:nvPr/>
        </p:nvPicPr>
        <p:blipFill>
          <a:blip r:embed="rId3"/>
          <a:stretch>
            <a:fillRect/>
          </a:stretch>
        </p:blipFill>
        <p:spPr>
          <a:xfrm>
            <a:off x="843731" y="668579"/>
            <a:ext cx="3545004" cy="351166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5CACA05-1384-9B06-0898-786B6C73CCDF}"/>
              </a:ext>
            </a:extLst>
          </p:cNvPr>
          <p:cNvCxnSpPr>
            <a:cxnSpLocks/>
          </p:cNvCxnSpPr>
          <p:nvPr/>
        </p:nvCxnSpPr>
        <p:spPr>
          <a:xfrm flipV="1">
            <a:off x="1061445" y="4037542"/>
            <a:ext cx="647700" cy="4762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D27770-B07E-64C2-9BD5-BE3FC20A6C52}"/>
              </a:ext>
            </a:extLst>
          </p:cNvPr>
          <p:cNvSpPr/>
          <p:nvPr/>
        </p:nvSpPr>
        <p:spPr>
          <a:xfrm>
            <a:off x="761296" y="4513792"/>
            <a:ext cx="2344734" cy="9456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Go to Local C: </a:t>
            </a:r>
            <a:r>
              <a:rPr lang="en-US" b="1" dirty="0">
                <a:sym typeface="Wingdings" panose="05000000000000000000" pitchFamily="2" charset="2"/>
              </a:rPr>
              <a:t> Make New Folder</a:t>
            </a:r>
          </a:p>
          <a:p>
            <a:pPr algn="ctr"/>
            <a:r>
              <a:rPr lang="en-US" b="1" dirty="0">
                <a:sym typeface="Wingdings" panose="05000000000000000000" pitchFamily="2" charset="2"/>
              </a:rPr>
              <a:t>Manpower OK</a:t>
            </a:r>
          </a:p>
        </p:txBody>
      </p:sp>
      <p:cxnSp>
        <p:nvCxnSpPr>
          <p:cNvPr id="16" name="Straight Arrow Connector 15">
            <a:extLst>
              <a:ext uri="{FF2B5EF4-FFF2-40B4-BE49-F238E27FC236}">
                <a16:creationId xmlns:a16="http://schemas.microsoft.com/office/drawing/2014/main" id="{E05E06D6-87BC-1763-5C91-13732EADF41A}"/>
              </a:ext>
            </a:extLst>
          </p:cNvPr>
          <p:cNvCxnSpPr>
            <a:cxnSpLocks/>
          </p:cNvCxnSpPr>
          <p:nvPr/>
        </p:nvCxnSpPr>
        <p:spPr>
          <a:xfrm flipV="1">
            <a:off x="2180632" y="4072237"/>
            <a:ext cx="647700" cy="4762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15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2D3CD97-A4F2-4F08-BB52-D06F2180841E}"/>
              </a:ext>
            </a:extLst>
          </p:cNvPr>
          <p:cNvPicPr>
            <a:picLocks noChangeAspect="1"/>
          </p:cNvPicPr>
          <p:nvPr/>
        </p:nvPicPr>
        <p:blipFill>
          <a:blip r:embed="rId2"/>
          <a:stretch>
            <a:fillRect/>
          </a:stretch>
        </p:blipFill>
        <p:spPr>
          <a:xfrm>
            <a:off x="3751252" y="52194"/>
            <a:ext cx="6395938" cy="198315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6F2E4CAD-C710-4573-8454-43D04E146B41}"/>
              </a:ext>
            </a:extLst>
          </p:cNvPr>
          <p:cNvCxnSpPr>
            <a:cxnSpLocks/>
          </p:cNvCxnSpPr>
          <p:nvPr/>
        </p:nvCxnSpPr>
        <p:spPr>
          <a:xfrm flipV="1">
            <a:off x="5432739" y="1336242"/>
            <a:ext cx="596845" cy="9525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6A58F15-CE6E-4B51-807F-0F365C1274AB}"/>
              </a:ext>
            </a:extLst>
          </p:cNvPr>
          <p:cNvSpPr/>
          <p:nvPr/>
        </p:nvSpPr>
        <p:spPr>
          <a:xfrm>
            <a:off x="4279790" y="2080609"/>
            <a:ext cx="4465744"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Notice that the Variable produced is where the emails will be stored:</a:t>
            </a:r>
          </a:p>
          <a:p>
            <a:pPr algn="ctr"/>
            <a:endParaRPr lang="en-US" b="1" dirty="0">
              <a:sym typeface="Wingdings" panose="05000000000000000000" pitchFamily="2" charset="2"/>
            </a:endParaRPr>
          </a:p>
          <a:p>
            <a:pPr algn="ctr"/>
            <a:r>
              <a:rPr lang="en-US" b="1" dirty="0" err="1">
                <a:solidFill>
                  <a:srgbClr val="C00000"/>
                </a:solidFill>
                <a:sym typeface="Wingdings" panose="05000000000000000000" pitchFamily="2" charset="2"/>
              </a:rPr>
              <a:t>RetrievedEmails</a:t>
            </a:r>
            <a:endParaRPr lang="en-US" b="1" dirty="0">
              <a:solidFill>
                <a:srgbClr val="C00000"/>
              </a:solidFill>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07F88FF5-59BF-472F-BEC7-529A7801F002}"/>
              </a:ext>
            </a:extLst>
          </p:cNvPr>
          <p:cNvCxnSpPr>
            <a:cxnSpLocks/>
          </p:cNvCxnSpPr>
          <p:nvPr/>
        </p:nvCxnSpPr>
        <p:spPr>
          <a:xfrm>
            <a:off x="7641115" y="1638896"/>
            <a:ext cx="615812" cy="1652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72117FA-9809-45C5-B872-49BC8545941E}"/>
              </a:ext>
            </a:extLst>
          </p:cNvPr>
          <p:cNvPicPr>
            <a:picLocks noChangeAspect="1"/>
          </p:cNvPicPr>
          <p:nvPr/>
        </p:nvPicPr>
        <p:blipFill>
          <a:blip r:embed="rId3"/>
          <a:stretch>
            <a:fillRect/>
          </a:stretch>
        </p:blipFill>
        <p:spPr>
          <a:xfrm>
            <a:off x="5803790" y="3667125"/>
            <a:ext cx="5353050" cy="2314575"/>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AD323AE4-B634-460F-BBF1-FF23E75F8C25}"/>
              </a:ext>
            </a:extLst>
          </p:cNvPr>
          <p:cNvCxnSpPr>
            <a:cxnSpLocks/>
          </p:cNvCxnSpPr>
          <p:nvPr/>
        </p:nvCxnSpPr>
        <p:spPr>
          <a:xfrm flipV="1">
            <a:off x="4965755" y="3905250"/>
            <a:ext cx="1257135" cy="4446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DD44373-809F-4C48-851C-0F87361C75F7}"/>
              </a:ext>
            </a:extLst>
          </p:cNvPr>
          <p:cNvSpPr/>
          <p:nvPr/>
        </p:nvSpPr>
        <p:spPr>
          <a:xfrm>
            <a:off x="3050191" y="4676602"/>
            <a:ext cx="2550509"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To run, click on the run button</a:t>
            </a:r>
            <a:endParaRPr lang="en-US" b="1" dirty="0">
              <a:solidFill>
                <a:srgbClr val="C00000"/>
              </a:solidFill>
              <a:sym typeface="Wingdings" panose="05000000000000000000" pitchFamily="2" charset="2"/>
            </a:endParaRPr>
          </a:p>
        </p:txBody>
      </p:sp>
      <p:sp>
        <p:nvSpPr>
          <p:cNvPr id="2" name="Rectangle 1">
            <a:extLst>
              <a:ext uri="{FF2B5EF4-FFF2-40B4-BE49-F238E27FC236}">
                <a16:creationId xmlns:a16="http://schemas.microsoft.com/office/drawing/2014/main" id="{83078CA9-76C6-185F-4553-698E9A0136F9}"/>
              </a:ext>
            </a:extLst>
          </p:cNvPr>
          <p:cNvSpPr/>
          <p:nvPr/>
        </p:nvSpPr>
        <p:spPr>
          <a:xfrm>
            <a:off x="5256455" y="507210"/>
            <a:ext cx="1369366" cy="400467"/>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solidFill>
                <a:srgbClr val="FF0000"/>
              </a:solidFill>
              <a:sym typeface="Wingdings" panose="05000000000000000000" pitchFamily="2" charset="2"/>
            </a:endParaRPr>
          </a:p>
        </p:txBody>
      </p:sp>
    </p:spTree>
    <p:extLst>
      <p:ext uri="{BB962C8B-B14F-4D97-AF65-F5344CB8AC3E}">
        <p14:creationId xmlns:p14="http://schemas.microsoft.com/office/powerpoint/2010/main" val="428149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1531726563"/>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721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3530C3-E251-4C80-A09F-BD59559140C6}"/>
              </a:ext>
            </a:extLst>
          </p:cNvPr>
          <p:cNvPicPr>
            <a:picLocks noChangeAspect="1"/>
          </p:cNvPicPr>
          <p:nvPr/>
        </p:nvPicPr>
        <p:blipFill>
          <a:blip r:embed="rId2"/>
          <a:stretch>
            <a:fillRect/>
          </a:stretch>
        </p:blipFill>
        <p:spPr>
          <a:xfrm>
            <a:off x="171448" y="128587"/>
            <a:ext cx="4414126" cy="4824413"/>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41981CC2-9B77-4C4D-A131-94E5DC1C3B5B}"/>
              </a:ext>
            </a:extLst>
          </p:cNvPr>
          <p:cNvCxnSpPr>
            <a:cxnSpLocks/>
            <a:stCxn id="8" idx="1"/>
          </p:cNvCxnSpPr>
          <p:nvPr/>
        </p:nvCxnSpPr>
        <p:spPr>
          <a:xfrm flipH="1" flipV="1">
            <a:off x="3941161" y="3619500"/>
            <a:ext cx="879584" cy="5715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04CA443-1DD7-4E5D-AC90-614C0A48F387}"/>
              </a:ext>
            </a:extLst>
          </p:cNvPr>
          <p:cNvSpPr/>
          <p:nvPr/>
        </p:nvSpPr>
        <p:spPr>
          <a:xfrm>
            <a:off x="4820745" y="3429000"/>
            <a:ext cx="2550509" cy="152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Out of the 4 unread messages, you will notice 2 of them for Manpower Report is now </a:t>
            </a:r>
            <a:r>
              <a:rPr lang="en-US" b="1" dirty="0"/>
              <a:t>marked as read.</a:t>
            </a:r>
            <a:endParaRPr lang="en-US" b="1" dirty="0">
              <a:solidFill>
                <a:srgbClr val="C00000"/>
              </a:solidFill>
              <a:sym typeface="Wingdings" panose="05000000000000000000" pitchFamily="2" charset="2"/>
            </a:endParaRPr>
          </a:p>
        </p:txBody>
      </p:sp>
      <p:pic>
        <p:nvPicPr>
          <p:cNvPr id="9" name="Picture 8">
            <a:extLst>
              <a:ext uri="{FF2B5EF4-FFF2-40B4-BE49-F238E27FC236}">
                <a16:creationId xmlns:a16="http://schemas.microsoft.com/office/drawing/2014/main" id="{308E54F3-92DF-40B1-BBDC-BB28B62A2C14}"/>
              </a:ext>
            </a:extLst>
          </p:cNvPr>
          <p:cNvPicPr>
            <a:picLocks noChangeAspect="1"/>
          </p:cNvPicPr>
          <p:nvPr/>
        </p:nvPicPr>
        <p:blipFill>
          <a:blip r:embed="rId3"/>
          <a:stretch>
            <a:fillRect/>
          </a:stretch>
        </p:blipFill>
        <p:spPr>
          <a:xfrm>
            <a:off x="5172075" y="242886"/>
            <a:ext cx="4203288" cy="1523999"/>
          </a:xfrm>
          <a:prstGeom prst="rect">
            <a:avLst/>
          </a:prstGeom>
          <a:ln>
            <a:solidFill>
              <a:schemeClr val="tx1"/>
            </a:solidFill>
          </a:ln>
        </p:spPr>
      </p:pic>
      <p:sp>
        <p:nvSpPr>
          <p:cNvPr id="10" name="Rectangle 9">
            <a:extLst>
              <a:ext uri="{FF2B5EF4-FFF2-40B4-BE49-F238E27FC236}">
                <a16:creationId xmlns:a16="http://schemas.microsoft.com/office/drawing/2014/main" id="{BB4567BD-1F9B-48FF-8281-487F8E541080}"/>
              </a:ext>
            </a:extLst>
          </p:cNvPr>
          <p:cNvSpPr/>
          <p:nvPr/>
        </p:nvSpPr>
        <p:spPr>
          <a:xfrm>
            <a:off x="9010649" y="2205036"/>
            <a:ext cx="2550509" cy="11811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 2 attachments are downloaded into the Manpower Folder in C drive.</a:t>
            </a:r>
            <a:endParaRPr lang="en-US" b="1" dirty="0">
              <a:solidFill>
                <a:srgbClr val="C00000"/>
              </a:solidFill>
              <a:sym typeface="Wingdings" panose="05000000000000000000" pitchFamily="2" charset="2"/>
            </a:endParaRPr>
          </a:p>
        </p:txBody>
      </p:sp>
      <p:cxnSp>
        <p:nvCxnSpPr>
          <p:cNvPr id="11" name="Straight Arrow Connector 10">
            <a:extLst>
              <a:ext uri="{FF2B5EF4-FFF2-40B4-BE49-F238E27FC236}">
                <a16:creationId xmlns:a16="http://schemas.microsoft.com/office/drawing/2014/main" id="{4740ACBB-5EC5-4D7D-966B-F5560600B9FE}"/>
              </a:ext>
            </a:extLst>
          </p:cNvPr>
          <p:cNvCxnSpPr>
            <a:cxnSpLocks/>
            <a:stCxn id="10" idx="1"/>
          </p:cNvCxnSpPr>
          <p:nvPr/>
        </p:nvCxnSpPr>
        <p:spPr>
          <a:xfrm flipH="1" flipV="1">
            <a:off x="8248650" y="1766885"/>
            <a:ext cx="761999" cy="10287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6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9C096-2CA3-C1CB-CAB9-0F88AEE83FE2}"/>
              </a:ext>
            </a:extLst>
          </p:cNvPr>
          <p:cNvSpPr/>
          <p:nvPr/>
        </p:nvSpPr>
        <p:spPr>
          <a:xfrm>
            <a:off x="2686133" y="468377"/>
            <a:ext cx="6310868" cy="1524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 ARE VARIABLES?</a:t>
            </a:r>
            <a:endParaRPr lang="en-US" sz="3200" b="1" dirty="0">
              <a:solidFill>
                <a:srgbClr val="C00000"/>
              </a:solidFill>
              <a:sym typeface="Wingdings" panose="05000000000000000000" pitchFamily="2" charset="2"/>
            </a:endParaRPr>
          </a:p>
        </p:txBody>
      </p:sp>
      <p:pic>
        <p:nvPicPr>
          <p:cNvPr id="5" name="Picture 4">
            <a:extLst>
              <a:ext uri="{FF2B5EF4-FFF2-40B4-BE49-F238E27FC236}">
                <a16:creationId xmlns:a16="http://schemas.microsoft.com/office/drawing/2014/main" id="{0BFE521F-44F7-912D-491F-632B5AA4DF8E}"/>
              </a:ext>
            </a:extLst>
          </p:cNvPr>
          <p:cNvPicPr>
            <a:picLocks noChangeAspect="1"/>
          </p:cNvPicPr>
          <p:nvPr/>
        </p:nvPicPr>
        <p:blipFill>
          <a:blip r:embed="rId2"/>
          <a:stretch>
            <a:fillRect/>
          </a:stretch>
        </p:blipFill>
        <p:spPr>
          <a:xfrm>
            <a:off x="432504" y="2462995"/>
            <a:ext cx="5867400" cy="1819275"/>
          </a:xfrm>
          <a:prstGeom prst="rect">
            <a:avLst/>
          </a:prstGeom>
          <a:ln>
            <a:solidFill>
              <a:schemeClr val="tx1"/>
            </a:solidFill>
          </a:ln>
        </p:spPr>
      </p:pic>
      <p:sp>
        <p:nvSpPr>
          <p:cNvPr id="6" name="Rectangle 5">
            <a:extLst>
              <a:ext uri="{FF2B5EF4-FFF2-40B4-BE49-F238E27FC236}">
                <a16:creationId xmlns:a16="http://schemas.microsoft.com/office/drawing/2014/main" id="{1C55B7B2-2636-CB13-C2A9-1A901884B96F}"/>
              </a:ext>
            </a:extLst>
          </p:cNvPr>
          <p:cNvSpPr/>
          <p:nvPr/>
        </p:nvSpPr>
        <p:spPr>
          <a:xfrm>
            <a:off x="432504" y="4410018"/>
            <a:ext cx="4465744" cy="11367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Notice that the Variable produced is where the emails will be stored:</a:t>
            </a:r>
          </a:p>
          <a:p>
            <a:pPr algn="ctr"/>
            <a:endParaRPr lang="en-US" b="1" dirty="0">
              <a:sym typeface="Wingdings" panose="05000000000000000000" pitchFamily="2" charset="2"/>
            </a:endParaRPr>
          </a:p>
          <a:p>
            <a:pPr algn="ctr"/>
            <a:r>
              <a:rPr lang="en-US" b="1" dirty="0" err="1">
                <a:solidFill>
                  <a:srgbClr val="C00000"/>
                </a:solidFill>
                <a:sym typeface="Wingdings" panose="05000000000000000000" pitchFamily="2" charset="2"/>
              </a:rPr>
              <a:t>RetrievedEmails</a:t>
            </a:r>
            <a:endParaRPr lang="en-US" b="1" dirty="0">
              <a:solidFill>
                <a:srgbClr val="C00000"/>
              </a:solidFill>
              <a:sym typeface="Wingdings" panose="05000000000000000000" pitchFamily="2" charset="2"/>
            </a:endParaRPr>
          </a:p>
        </p:txBody>
      </p:sp>
      <p:pic>
        <p:nvPicPr>
          <p:cNvPr id="7" name="Picture 6">
            <a:extLst>
              <a:ext uri="{FF2B5EF4-FFF2-40B4-BE49-F238E27FC236}">
                <a16:creationId xmlns:a16="http://schemas.microsoft.com/office/drawing/2014/main" id="{4B974656-3BD8-9338-38FE-42F081EE2D71}"/>
              </a:ext>
            </a:extLst>
          </p:cNvPr>
          <p:cNvPicPr>
            <a:picLocks noChangeAspect="1"/>
          </p:cNvPicPr>
          <p:nvPr/>
        </p:nvPicPr>
        <p:blipFill>
          <a:blip r:embed="rId3"/>
          <a:stretch>
            <a:fillRect/>
          </a:stretch>
        </p:blipFill>
        <p:spPr>
          <a:xfrm>
            <a:off x="6652267" y="2369589"/>
            <a:ext cx="5311321" cy="355529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2EA9375D-44A6-4679-08DC-F784ECB52F35}"/>
              </a:ext>
            </a:extLst>
          </p:cNvPr>
          <p:cNvCxnSpPr>
            <a:cxnSpLocks/>
          </p:cNvCxnSpPr>
          <p:nvPr/>
        </p:nvCxnSpPr>
        <p:spPr>
          <a:xfrm flipV="1">
            <a:off x="7002425" y="3780965"/>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DC0CAA5-1D6F-5198-35DA-D7CE24894D0A}"/>
              </a:ext>
            </a:extLst>
          </p:cNvPr>
          <p:cNvSpPr/>
          <p:nvPr/>
        </p:nvSpPr>
        <p:spPr>
          <a:xfrm>
            <a:off x="6652267" y="4274971"/>
            <a:ext cx="2344734" cy="11613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An Outlook variable will be created. It will help reference to the Outlook.</a:t>
            </a:r>
            <a:endParaRPr lang="en-US" b="1" dirty="0">
              <a:sym typeface="Wingdings" panose="05000000000000000000" pitchFamily="2" charset="2"/>
            </a:endParaRPr>
          </a:p>
        </p:txBody>
      </p:sp>
      <p:cxnSp>
        <p:nvCxnSpPr>
          <p:cNvPr id="10" name="Straight Arrow Connector 9">
            <a:extLst>
              <a:ext uri="{FF2B5EF4-FFF2-40B4-BE49-F238E27FC236}">
                <a16:creationId xmlns:a16="http://schemas.microsoft.com/office/drawing/2014/main" id="{3DE7A3C3-602A-2AE7-CAE3-71451CB301A5}"/>
              </a:ext>
            </a:extLst>
          </p:cNvPr>
          <p:cNvCxnSpPr>
            <a:cxnSpLocks/>
          </p:cNvCxnSpPr>
          <p:nvPr/>
        </p:nvCxnSpPr>
        <p:spPr>
          <a:xfrm flipV="1">
            <a:off x="1691104" y="3676653"/>
            <a:ext cx="624114" cy="4705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89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CAC7-B77D-40DD-8B07-62D8F9B98037}"/>
              </a:ext>
            </a:extLst>
          </p:cNvPr>
          <p:cNvSpPr>
            <a:spLocks noGrp="1"/>
          </p:cNvSpPr>
          <p:nvPr>
            <p:ph type="title"/>
          </p:nvPr>
        </p:nvSpPr>
        <p:spPr>
          <a:xfrm>
            <a:off x="645858" y="5110422"/>
            <a:ext cx="10906061" cy="1404677"/>
          </a:xfrm>
          <a:noFill/>
        </p:spPr>
        <p:txBody>
          <a:bodyPr vert="horz" lIns="91440" tIns="45720" rIns="91440" bIns="45720" rtlCol="0" anchor="ctr">
            <a:normAutofit fontScale="90000"/>
          </a:bodyPr>
          <a:lstStyle/>
          <a:p>
            <a:pPr algn="ctr"/>
            <a:r>
              <a:rPr lang="en-US" sz="4800" dirty="0"/>
              <a:t>What values can M be?</a:t>
            </a:r>
            <a:br>
              <a:rPr lang="en-US" sz="4800" dirty="0"/>
            </a:br>
            <a:r>
              <a:rPr lang="en-US" sz="4800" dirty="0"/>
              <a:t>What values can C be?</a:t>
            </a:r>
            <a:br>
              <a:rPr lang="en-US" sz="4800" dirty="0"/>
            </a:br>
            <a:r>
              <a:rPr lang="en-US" sz="4800" dirty="0"/>
              <a:t>What values can E be? </a:t>
            </a:r>
          </a:p>
        </p:txBody>
      </p:sp>
      <p:sp>
        <p:nvSpPr>
          <p:cNvPr id="71" name="Rectangle 7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Albert Einstein | MY HERO">
            <a:extLst>
              <a:ext uri="{FF2B5EF4-FFF2-40B4-BE49-F238E27FC236}">
                <a16:creationId xmlns:a16="http://schemas.microsoft.com/office/drawing/2014/main" id="{57079819-4CBD-4D3F-A707-40990B9449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27362"/>
          <a:stretch/>
        </p:blipFill>
        <p:spPr bwMode="auto">
          <a:xfrm>
            <a:off x="2170029" y="804672"/>
            <a:ext cx="7851943" cy="35546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73FD-8283-41B8-892C-7FD420556FAC}"/>
              </a:ext>
            </a:extLst>
          </p:cNvPr>
          <p:cNvSpPr>
            <a:spLocks noGrp="1"/>
          </p:cNvSpPr>
          <p:nvPr>
            <p:ph type="title"/>
          </p:nvPr>
        </p:nvSpPr>
        <p:spPr>
          <a:xfrm>
            <a:off x="450736" y="365125"/>
            <a:ext cx="10515600" cy="1325563"/>
          </a:xfrm>
        </p:spPr>
        <p:txBody>
          <a:bodyPr/>
          <a:lstStyle/>
          <a:p>
            <a:r>
              <a:rPr lang="en-SG" b="1" dirty="0"/>
              <a:t>Variables!</a:t>
            </a:r>
          </a:p>
        </p:txBody>
      </p:sp>
      <p:sp>
        <p:nvSpPr>
          <p:cNvPr id="3" name="Content Placeholder 2">
            <a:extLst>
              <a:ext uri="{FF2B5EF4-FFF2-40B4-BE49-F238E27FC236}">
                <a16:creationId xmlns:a16="http://schemas.microsoft.com/office/drawing/2014/main" id="{36D9EA19-B37F-4C50-921B-D97F341E620E}"/>
              </a:ext>
            </a:extLst>
          </p:cNvPr>
          <p:cNvSpPr>
            <a:spLocks noGrp="1"/>
          </p:cNvSpPr>
          <p:nvPr>
            <p:ph idx="1"/>
          </p:nvPr>
        </p:nvSpPr>
        <p:spPr/>
        <p:txBody>
          <a:bodyPr/>
          <a:lstStyle/>
          <a:p>
            <a:r>
              <a:rPr lang="en-SG" dirty="0"/>
              <a:t>E, m and c are all variables</a:t>
            </a:r>
          </a:p>
          <a:p>
            <a:r>
              <a:rPr lang="en-SG" dirty="0"/>
              <a:t>They holds numbers/values </a:t>
            </a:r>
          </a:p>
          <a:p>
            <a:r>
              <a:rPr lang="en-SG" dirty="0"/>
              <a:t>that can be used in an </a:t>
            </a:r>
          </a:p>
          <a:p>
            <a:r>
              <a:rPr lang="en-SG" dirty="0"/>
              <a:t>expression.</a:t>
            </a:r>
          </a:p>
        </p:txBody>
      </p:sp>
      <p:sp>
        <p:nvSpPr>
          <p:cNvPr id="4" name="AutoShape 2" descr="How to Understand E=mc2: 7 Steps (with Pictures) - wikiHow">
            <a:extLst>
              <a:ext uri="{FF2B5EF4-FFF2-40B4-BE49-F238E27FC236}">
                <a16:creationId xmlns:a16="http://schemas.microsoft.com/office/drawing/2014/main" id="{E7F6E0FE-91CB-4448-8D97-BD316A62B0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AA4576B-9552-43A5-A468-A6EF8F36D428}"/>
              </a:ext>
            </a:extLst>
          </p:cNvPr>
          <p:cNvPicPr>
            <a:picLocks noChangeAspect="1"/>
          </p:cNvPicPr>
          <p:nvPr/>
        </p:nvPicPr>
        <p:blipFill>
          <a:blip r:embed="rId2"/>
          <a:stretch>
            <a:fillRect/>
          </a:stretch>
        </p:blipFill>
        <p:spPr>
          <a:xfrm>
            <a:off x="5708537" y="365125"/>
            <a:ext cx="5982720" cy="4040685"/>
          </a:xfrm>
          <a:prstGeom prst="rect">
            <a:avLst/>
          </a:prstGeom>
        </p:spPr>
      </p:pic>
    </p:spTree>
    <p:extLst>
      <p:ext uri="{BB962C8B-B14F-4D97-AF65-F5344CB8AC3E}">
        <p14:creationId xmlns:p14="http://schemas.microsoft.com/office/powerpoint/2010/main" val="383289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E9B9-3724-43AD-BF05-D9A9E3AFEACE}"/>
              </a:ext>
            </a:extLst>
          </p:cNvPr>
          <p:cNvSpPr>
            <a:spLocks noGrp="1"/>
          </p:cNvSpPr>
          <p:nvPr>
            <p:ph type="title"/>
          </p:nvPr>
        </p:nvSpPr>
        <p:spPr>
          <a:xfrm>
            <a:off x="164716" y="440871"/>
            <a:ext cx="4474340" cy="1812471"/>
          </a:xfrm>
        </p:spPr>
        <p:txBody>
          <a:bodyPr>
            <a:normAutofit/>
          </a:bodyPr>
          <a:lstStyle/>
          <a:p>
            <a:r>
              <a:rPr lang="en-SG" sz="6000" b="1" dirty="0">
                <a:solidFill>
                  <a:srgbClr val="FF0000"/>
                </a:solidFill>
              </a:rPr>
              <a:t>a = 5 + 5</a:t>
            </a:r>
            <a:endParaRPr lang="en-SG" sz="6000" dirty="0">
              <a:solidFill>
                <a:srgbClr val="FF0000"/>
              </a:solidFill>
            </a:endParaRPr>
          </a:p>
        </p:txBody>
      </p:sp>
      <p:sp>
        <p:nvSpPr>
          <p:cNvPr id="3" name="Content Placeholder 2">
            <a:extLst>
              <a:ext uri="{FF2B5EF4-FFF2-40B4-BE49-F238E27FC236}">
                <a16:creationId xmlns:a16="http://schemas.microsoft.com/office/drawing/2014/main" id="{1140338D-07E6-471B-834B-B15056DE91FB}"/>
              </a:ext>
            </a:extLst>
          </p:cNvPr>
          <p:cNvSpPr>
            <a:spLocks noGrp="1"/>
          </p:cNvSpPr>
          <p:nvPr>
            <p:ph idx="1"/>
          </p:nvPr>
        </p:nvSpPr>
        <p:spPr>
          <a:xfrm>
            <a:off x="164716" y="1956381"/>
            <a:ext cx="3505494" cy="1472620"/>
          </a:xfrm>
        </p:spPr>
        <p:txBody>
          <a:bodyPr>
            <a:normAutofit fontScale="92500" lnSpcReduction="10000"/>
          </a:bodyPr>
          <a:lstStyle/>
          <a:p>
            <a:pPr marL="0" indent="0">
              <a:buNone/>
            </a:pPr>
            <a:r>
              <a:rPr lang="en-SG" sz="3600" dirty="0"/>
              <a:t>a is a variable.</a:t>
            </a:r>
          </a:p>
          <a:p>
            <a:pPr marL="0" indent="0">
              <a:buNone/>
            </a:pPr>
            <a:r>
              <a:rPr lang="en-SG" sz="3600" dirty="0"/>
              <a:t>It stores the value 10.</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Java variable naming rules - Java Tutorials - c4learn.com">
            <a:extLst>
              <a:ext uri="{FF2B5EF4-FFF2-40B4-BE49-F238E27FC236}">
                <a16:creationId xmlns:a16="http://schemas.microsoft.com/office/drawing/2014/main" id="{F3C697FF-688A-4439-AA62-78F745C6DD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704344"/>
            <a:ext cx="6019331" cy="34460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2B2CD9-CF37-4C9B-A21B-A397020C1B8B}"/>
              </a:ext>
            </a:extLst>
          </p:cNvPr>
          <p:cNvSpPr/>
          <p:nvPr/>
        </p:nvSpPr>
        <p:spPr>
          <a:xfrm>
            <a:off x="0" y="3608614"/>
            <a:ext cx="4639056" cy="310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D61E72E-2B96-462E-B6CC-9A62ECD63E7B}"/>
              </a:ext>
            </a:extLst>
          </p:cNvPr>
          <p:cNvSpPr txBox="1">
            <a:spLocks/>
          </p:cNvSpPr>
          <p:nvPr/>
        </p:nvSpPr>
        <p:spPr>
          <a:xfrm>
            <a:off x="164715" y="3758620"/>
            <a:ext cx="5784823" cy="181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4800" b="1" i="0" u="none" strike="noStrike" kern="1200" cap="none" spc="0" normalizeH="0" baseline="0" noProof="0" dirty="0">
                <a:ln>
                  <a:noFill/>
                </a:ln>
                <a:solidFill>
                  <a:srgbClr val="FF0000"/>
                </a:solidFill>
                <a:effectLst/>
                <a:uLnTx/>
                <a:uFillTx/>
                <a:latin typeface="Calibri Light" panose="020F0302020204030204"/>
                <a:ea typeface="+mj-ea"/>
                <a:cs typeface="+mj-cs"/>
              </a:rPr>
              <a:t>b = “Squid Game”</a:t>
            </a:r>
            <a:endParaRPr kumimoji="0" lang="en-SG" sz="4800" b="0"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9" name="Content Placeholder 2">
            <a:extLst>
              <a:ext uri="{FF2B5EF4-FFF2-40B4-BE49-F238E27FC236}">
                <a16:creationId xmlns:a16="http://schemas.microsoft.com/office/drawing/2014/main" id="{7DD81593-92FC-4403-AAB8-5127BD567039}"/>
              </a:ext>
            </a:extLst>
          </p:cNvPr>
          <p:cNvSpPr txBox="1">
            <a:spLocks/>
          </p:cNvSpPr>
          <p:nvPr/>
        </p:nvSpPr>
        <p:spPr>
          <a:xfrm>
            <a:off x="284459" y="5150410"/>
            <a:ext cx="3505494" cy="14726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3600" b="0" i="0" u="none" strike="noStrike" kern="1200" cap="none" spc="0" normalizeH="0" baseline="0" noProof="0" dirty="0">
                <a:ln>
                  <a:noFill/>
                </a:ln>
                <a:solidFill>
                  <a:prstClr val="black"/>
                </a:solidFill>
                <a:effectLst/>
                <a:uLnTx/>
                <a:uFillTx/>
                <a:latin typeface="Calibri" panose="020F0502020204030204"/>
                <a:ea typeface="+mn-ea"/>
                <a:cs typeface="+mn-cs"/>
              </a:rPr>
              <a:t>b is a variable.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3600" b="0" i="0" u="none" strike="noStrike" kern="1200" cap="none" spc="0" normalizeH="0" baseline="0" noProof="0" dirty="0">
                <a:ln>
                  <a:noFill/>
                </a:ln>
                <a:solidFill>
                  <a:prstClr val="black"/>
                </a:solidFill>
                <a:effectLst/>
                <a:uLnTx/>
                <a:uFillTx/>
                <a:latin typeface="Calibri" panose="020F0502020204030204"/>
                <a:ea typeface="+mn-ea"/>
                <a:cs typeface="+mn-cs"/>
              </a:rPr>
              <a:t>It stores the value “Squid Game”</a:t>
            </a:r>
          </a:p>
        </p:txBody>
      </p:sp>
    </p:spTree>
    <p:extLst>
      <p:ext uri="{BB962C8B-B14F-4D97-AF65-F5344CB8AC3E}">
        <p14:creationId xmlns:p14="http://schemas.microsoft.com/office/powerpoint/2010/main" val="41183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idx="4294967295"/>
          </p:nvPr>
        </p:nvSpPr>
        <p:spPr>
          <a:xfrm>
            <a:off x="353040" y="-396602"/>
            <a:ext cx="6739871" cy="1546400"/>
          </a:xfrm>
          <a:prstGeom prst="rect">
            <a:avLst/>
          </a:prstGeom>
        </p:spPr>
        <p:txBody>
          <a:bodyPr lIns="121900" tIns="121900" rIns="121900" bIns="121900" anchor="b" anchorCtr="0">
            <a:noAutofit/>
          </a:bodyPr>
          <a:lstStyle/>
          <a:p>
            <a:pPr lvl="0">
              <a:buClrTx/>
              <a:buSzTx/>
            </a:pPr>
            <a:r>
              <a:rPr lang="en-SG" sz="4000" b="1" i="1" kern="1200" dirty="0">
                <a:solidFill>
                  <a:schemeClr val="accent1">
                    <a:lumMod val="50000"/>
                  </a:schemeClr>
                </a:solidFill>
                <a:latin typeface="Playfair Display" panose="00000500000000000000" pitchFamily="2" charset="0"/>
                <a:ea typeface="+mn-ea"/>
                <a:cs typeface="+mn-cs"/>
              </a:rPr>
              <a:t>Important vocabulary</a:t>
            </a:r>
          </a:p>
        </p:txBody>
      </p:sp>
      <p:sp>
        <p:nvSpPr>
          <p:cNvPr id="76" name="Shape 76"/>
          <p:cNvSpPr txBox="1">
            <a:spLocks noGrp="1"/>
          </p:cNvSpPr>
          <p:nvPr>
            <p:ph type="subTitle" idx="4294967295"/>
          </p:nvPr>
        </p:nvSpPr>
        <p:spPr>
          <a:xfrm>
            <a:off x="353040" y="1358833"/>
            <a:ext cx="8791600" cy="1948000"/>
          </a:xfrm>
          <a:prstGeom prst="rect">
            <a:avLst/>
          </a:prstGeom>
        </p:spPr>
        <p:txBody>
          <a:bodyPr lIns="121900" tIns="121900" rIns="121900" bIns="121900" anchor="t" anchorCtr="0">
            <a:noAutofit/>
          </a:bodyPr>
          <a:lstStyle/>
          <a:p>
            <a:r>
              <a:rPr lang="en-SG" b="1" dirty="0">
                <a:effectLst>
                  <a:outerShdw blurRad="50800" dist="50800" dir="5400000" sx="101000" sy="101000" algn="t" rotWithShape="0">
                    <a:prstClr val="black">
                      <a:alpha val="40000"/>
                    </a:prstClr>
                  </a:outerShdw>
                </a:effectLst>
                <a:cs typeface="Calibri"/>
              </a:rPr>
              <a:t>Variables: </a:t>
            </a:r>
            <a:r>
              <a:rPr lang="en-SG" dirty="0"/>
              <a:t>are placeholders used to store information to be referenced and manipulated. It is helpful to think of </a:t>
            </a:r>
            <a:r>
              <a:rPr lang="en-SG" b="1" dirty="0"/>
              <a:t>variables</a:t>
            </a:r>
            <a:r>
              <a:rPr lang="en-SG" dirty="0"/>
              <a:t> as containers that hold information. </a:t>
            </a:r>
          </a:p>
          <a:p>
            <a:r>
              <a:rPr lang="en-SG" b="1" dirty="0">
                <a:effectLst>
                  <a:outerShdw blurRad="50800" dist="50800" dir="5400000" sx="101000" sy="101000" algn="t" rotWithShape="0">
                    <a:prstClr val="black">
                      <a:alpha val="40000"/>
                    </a:prstClr>
                  </a:outerShdw>
                </a:effectLst>
                <a:cs typeface="Calibri"/>
              </a:rPr>
              <a:t>Types of Variables:</a:t>
            </a:r>
          </a:p>
          <a:p>
            <a:pPr lvl="1"/>
            <a:r>
              <a:rPr lang="en-SG" kern="1200" dirty="0">
                <a:solidFill>
                  <a:schemeClr val="tx1"/>
                </a:solidFill>
                <a:effectLst>
                  <a:outerShdw blurRad="50800" dist="50800" dir="5400000" sx="101000" sy="101000" algn="t" rotWithShape="0">
                    <a:prstClr val="black">
                      <a:alpha val="40000"/>
                    </a:prstClr>
                  </a:outerShdw>
                </a:effectLst>
                <a:latin typeface="Calibri"/>
                <a:ea typeface="+mn-ea"/>
                <a:cs typeface="Calibri"/>
              </a:rPr>
              <a:t>Numbers: decimal points, whole numbers</a:t>
            </a:r>
          </a:p>
          <a:p>
            <a:pPr lvl="1"/>
            <a:r>
              <a:rPr lang="en-SG" dirty="0">
                <a:effectLst>
                  <a:outerShdw blurRad="50800" dist="50800" dir="5400000" sx="101000" sy="101000" algn="t" rotWithShape="0">
                    <a:prstClr val="black">
                      <a:alpha val="40000"/>
                    </a:prstClr>
                  </a:outerShdw>
                </a:effectLst>
                <a:latin typeface="Calibri"/>
                <a:cs typeface="Calibri"/>
              </a:rPr>
              <a:t>String: a series of characters, can be alphanumeric and more</a:t>
            </a:r>
          </a:p>
          <a:p>
            <a:pPr lvl="1"/>
            <a:r>
              <a:rPr lang="en-SG" dirty="0">
                <a:effectLst>
                  <a:outerShdw blurRad="50800" dist="50800" dir="5400000" sx="101000" sy="101000" algn="t" rotWithShape="0">
                    <a:prstClr val="black">
                      <a:alpha val="40000"/>
                    </a:prstClr>
                  </a:outerShdw>
                </a:effectLst>
                <a:latin typeface="Calibri"/>
                <a:cs typeface="Calibri"/>
              </a:rPr>
              <a:t>Boolean (True/false)</a:t>
            </a:r>
          </a:p>
          <a:p>
            <a:pPr lvl="1"/>
            <a:r>
              <a:rPr lang="en-SG" dirty="0">
                <a:effectLst>
                  <a:outerShdw blurRad="50800" dist="50800" dir="5400000" sx="101000" sy="101000" algn="t" rotWithShape="0">
                    <a:prstClr val="black">
                      <a:alpha val="40000"/>
                    </a:prstClr>
                  </a:outerShdw>
                </a:effectLst>
                <a:latin typeface="Calibri"/>
                <a:cs typeface="Calibri"/>
              </a:rPr>
              <a:t>Lists</a:t>
            </a:r>
          </a:p>
          <a:p>
            <a:pPr lvl="1"/>
            <a:r>
              <a:rPr lang="en-SG" dirty="0">
                <a:effectLst>
                  <a:outerShdw blurRad="50800" dist="50800" dir="5400000" sx="101000" sy="101000" algn="t" rotWithShape="0">
                    <a:prstClr val="black">
                      <a:alpha val="40000"/>
                    </a:prstClr>
                  </a:outerShdw>
                </a:effectLst>
                <a:latin typeface="Calibri"/>
                <a:cs typeface="Calibri"/>
              </a:rPr>
              <a:t>etc</a:t>
            </a:r>
          </a:p>
          <a:p>
            <a:pPr lvl="1"/>
            <a:endParaRPr lang="en-SG" kern="1200" dirty="0">
              <a:solidFill>
                <a:schemeClr val="tx1"/>
              </a:solidFill>
              <a:effectLst>
                <a:outerShdw blurRad="50800" dist="50800" dir="5400000" sx="101000" sy="101000" algn="t" rotWithShape="0">
                  <a:prstClr val="black">
                    <a:alpha val="40000"/>
                  </a:prstClr>
                </a:outerShdw>
              </a:effectLst>
              <a:latin typeface="Calibri"/>
              <a:ea typeface="+mn-ea"/>
              <a:cs typeface="Calibri"/>
            </a:endParaRPr>
          </a:p>
          <a:p>
            <a:pPr marL="342900" lvl="0" indent="-342900">
              <a:spcBef>
                <a:spcPts val="2000"/>
              </a:spcBef>
              <a:buClrTx/>
              <a:buSzTx/>
              <a:buFont typeface="Arial"/>
              <a:buChar char="•"/>
            </a:pPr>
            <a:endParaRPr lang="en-SG" sz="2800" kern="1200" dirty="0">
              <a:solidFill>
                <a:schemeClr val="tx1"/>
              </a:solidFill>
              <a:effectLst>
                <a:outerShdw blurRad="50800" dist="50800" dir="5400000" sx="101000" sy="101000" algn="t" rotWithShape="0">
                  <a:prstClr val="black">
                    <a:alpha val="40000"/>
                  </a:prstClr>
                </a:outerShdw>
              </a:effectLst>
              <a:latin typeface="Calibri"/>
              <a:ea typeface="+mn-ea"/>
              <a:cs typeface="Calibri"/>
            </a:endParaRPr>
          </a:p>
        </p:txBody>
      </p:sp>
      <p:pic>
        <p:nvPicPr>
          <p:cNvPr id="77" name="Shape 77" descr="photo-1434030216411-0b793f4b4173.jpg"/>
          <p:cNvPicPr preferRelativeResize="0"/>
          <p:nvPr/>
        </p:nvPicPr>
        <p:blipFill>
          <a:blip r:embed="rId3">
            <a:alphaModFix/>
          </a:blip>
          <a:stretch>
            <a:fillRect/>
          </a:stretch>
        </p:blipFill>
        <p:spPr>
          <a:xfrm>
            <a:off x="9552213" y="203066"/>
            <a:ext cx="2399659" cy="2311534"/>
          </a:xfrm>
          <a:prstGeom prst="wedgeEllipseCallout">
            <a:avLst>
              <a:gd name="adj1" fmla="val -60049"/>
              <a:gd name="adj2" fmla="val 34410"/>
            </a:avLst>
          </a:prstGeom>
          <a:noFill/>
          <a:ln w="76200" cap="flat" cmpd="sng">
            <a:solidFill>
              <a:srgbClr val="000000"/>
            </a:solidFill>
            <a:prstDash val="solid"/>
            <a:miter/>
            <a:headEnd type="none" w="med" len="med"/>
            <a:tailEnd type="none" w="med" len="med"/>
          </a:ln>
        </p:spPr>
      </p:pic>
      <p:pic>
        <p:nvPicPr>
          <p:cNvPr id="4098" name="Picture 2" descr="SPSS Variable Types and Formats">
            <a:extLst>
              <a:ext uri="{FF2B5EF4-FFF2-40B4-BE49-F238E27FC236}">
                <a16:creationId xmlns:a16="http://schemas.microsoft.com/office/drawing/2014/main" id="{F979C4CB-9F53-4C4E-8BBC-DD6897A35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872" y="4000500"/>
            <a:ext cx="6858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animEffect transition="in" filter="fade">
                                      <p:cBhvr>
                                        <p:cTn id="7" dur="500"/>
                                        <p:tgtEl>
                                          <p:spTgt spid="7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
                                            <p:txEl>
                                              <p:pRg st="2" end="2"/>
                                            </p:txEl>
                                          </p:spTgt>
                                        </p:tgtEl>
                                        <p:attrNameLst>
                                          <p:attrName>style.visibility</p:attrName>
                                        </p:attrNameLst>
                                      </p:cBhvr>
                                      <p:to>
                                        <p:strVal val="visible"/>
                                      </p:to>
                                    </p:set>
                                    <p:animEffect transition="in" filter="fade">
                                      <p:cBhvr>
                                        <p:cTn id="10" dur="500"/>
                                        <p:tgtEl>
                                          <p:spTgt spid="7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xEl>
                                              <p:pRg st="3" end="3"/>
                                            </p:txEl>
                                          </p:spTgt>
                                        </p:tgtEl>
                                        <p:attrNameLst>
                                          <p:attrName>style.visibility</p:attrName>
                                        </p:attrNameLst>
                                      </p:cBhvr>
                                      <p:to>
                                        <p:strVal val="visible"/>
                                      </p:to>
                                    </p:set>
                                    <p:animEffect transition="in" filter="fade">
                                      <p:cBhvr>
                                        <p:cTn id="13" dur="500"/>
                                        <p:tgtEl>
                                          <p:spTgt spid="7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xEl>
                                              <p:pRg st="4" end="4"/>
                                            </p:txEl>
                                          </p:spTgt>
                                        </p:tgtEl>
                                        <p:attrNameLst>
                                          <p:attrName>style.visibility</p:attrName>
                                        </p:attrNameLst>
                                      </p:cBhvr>
                                      <p:to>
                                        <p:strVal val="visible"/>
                                      </p:to>
                                    </p:set>
                                    <p:animEffect transition="in" filter="fade">
                                      <p:cBhvr>
                                        <p:cTn id="16" dur="500"/>
                                        <p:tgtEl>
                                          <p:spTgt spid="7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animEffect transition="in" filter="fade">
                                      <p:cBhvr>
                                        <p:cTn id="19" dur="500"/>
                                        <p:tgtEl>
                                          <p:spTgt spid="7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6">
                                            <p:txEl>
                                              <p:pRg st="6" end="6"/>
                                            </p:txEl>
                                          </p:spTgt>
                                        </p:tgtEl>
                                        <p:attrNameLst>
                                          <p:attrName>style.visibility</p:attrName>
                                        </p:attrNameLst>
                                      </p:cBhvr>
                                      <p:to>
                                        <p:strVal val="visible"/>
                                      </p:to>
                                    </p:set>
                                    <p:animEffect transition="in" filter="fade">
                                      <p:cBhvr>
                                        <p:cTn id="22" dur="500"/>
                                        <p:tgtEl>
                                          <p:spTgt spid="7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4D09B-A1B6-427B-B245-DE02E4E61AA2}"/>
              </a:ext>
            </a:extLst>
          </p:cNvPr>
          <p:cNvPicPr>
            <a:picLocks noChangeAspect="1"/>
          </p:cNvPicPr>
          <p:nvPr/>
        </p:nvPicPr>
        <p:blipFill>
          <a:blip r:embed="rId3"/>
          <a:stretch>
            <a:fillRect/>
          </a:stretch>
        </p:blipFill>
        <p:spPr>
          <a:xfrm>
            <a:off x="795337" y="581025"/>
            <a:ext cx="10601325" cy="5695950"/>
          </a:xfrm>
          <a:prstGeom prst="rect">
            <a:avLst/>
          </a:prstGeom>
        </p:spPr>
      </p:pic>
      <p:sp>
        <p:nvSpPr>
          <p:cNvPr id="4" name="TextBox 3">
            <a:extLst>
              <a:ext uri="{FF2B5EF4-FFF2-40B4-BE49-F238E27FC236}">
                <a16:creationId xmlns:a16="http://schemas.microsoft.com/office/drawing/2014/main" id="{35371248-30CB-4BD9-A75E-B0B44B1B2C32}"/>
              </a:ext>
            </a:extLst>
          </p:cNvPr>
          <p:cNvSpPr txBox="1"/>
          <p:nvPr/>
        </p:nvSpPr>
        <p:spPr>
          <a:xfrm>
            <a:off x="771524" y="2247844"/>
            <a:ext cx="4242711" cy="584775"/>
          </a:xfrm>
          <a:prstGeom prst="rect">
            <a:avLst/>
          </a:prstGeom>
          <a:solidFill>
            <a:schemeClr val="accent6"/>
          </a:solidFill>
        </p:spPr>
        <p:style>
          <a:lnRef idx="2">
            <a:schemeClr val="accent2"/>
          </a:lnRef>
          <a:fillRef idx="1">
            <a:schemeClr val="lt1"/>
          </a:fillRef>
          <a:effectRef idx="0">
            <a:schemeClr val="accent2"/>
          </a:effectRef>
          <a:fontRef idx="minor">
            <a:schemeClr val="dk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32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Data variables needed</a:t>
            </a:r>
          </a:p>
        </p:txBody>
      </p:sp>
      <p:sp>
        <p:nvSpPr>
          <p:cNvPr id="5" name="TextBox 4">
            <a:extLst>
              <a:ext uri="{FF2B5EF4-FFF2-40B4-BE49-F238E27FC236}">
                <a16:creationId xmlns:a16="http://schemas.microsoft.com/office/drawing/2014/main" id="{442166A5-0C80-43E6-877B-45ED3DAFD731}"/>
              </a:ext>
            </a:extLst>
          </p:cNvPr>
          <p:cNvSpPr txBox="1"/>
          <p:nvPr/>
        </p:nvSpPr>
        <p:spPr>
          <a:xfrm>
            <a:off x="771523" y="2832619"/>
            <a:ext cx="4242711" cy="127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Can you identify?</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What are the variables needed for ATM? </a:t>
            </a:r>
          </a:p>
        </p:txBody>
      </p:sp>
    </p:spTree>
    <p:extLst>
      <p:ext uri="{BB962C8B-B14F-4D97-AF65-F5344CB8AC3E}">
        <p14:creationId xmlns:p14="http://schemas.microsoft.com/office/powerpoint/2010/main" val="268534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4D09B-A1B6-427B-B245-DE02E4E61AA2}"/>
              </a:ext>
            </a:extLst>
          </p:cNvPr>
          <p:cNvPicPr>
            <a:picLocks noChangeAspect="1"/>
          </p:cNvPicPr>
          <p:nvPr/>
        </p:nvPicPr>
        <p:blipFill>
          <a:blip r:embed="rId3"/>
          <a:stretch>
            <a:fillRect/>
          </a:stretch>
        </p:blipFill>
        <p:spPr>
          <a:xfrm>
            <a:off x="795337" y="581025"/>
            <a:ext cx="10601325" cy="5695950"/>
          </a:xfrm>
          <a:prstGeom prst="rect">
            <a:avLst/>
          </a:prstGeom>
        </p:spPr>
      </p:pic>
      <p:sp>
        <p:nvSpPr>
          <p:cNvPr id="4" name="TextBox 3">
            <a:extLst>
              <a:ext uri="{FF2B5EF4-FFF2-40B4-BE49-F238E27FC236}">
                <a16:creationId xmlns:a16="http://schemas.microsoft.com/office/drawing/2014/main" id="{35371248-30CB-4BD9-A75E-B0B44B1B2C32}"/>
              </a:ext>
            </a:extLst>
          </p:cNvPr>
          <p:cNvSpPr txBox="1"/>
          <p:nvPr/>
        </p:nvSpPr>
        <p:spPr>
          <a:xfrm>
            <a:off x="771524" y="2247844"/>
            <a:ext cx="4242711" cy="584775"/>
          </a:xfrm>
          <a:prstGeom prst="rect">
            <a:avLst/>
          </a:prstGeom>
          <a:solidFill>
            <a:schemeClr val="accent6"/>
          </a:solidFill>
        </p:spPr>
        <p:style>
          <a:lnRef idx="2">
            <a:schemeClr val="accent2"/>
          </a:lnRef>
          <a:fillRef idx="1">
            <a:schemeClr val="lt1"/>
          </a:fillRef>
          <a:effectRef idx="0">
            <a:schemeClr val="accent2"/>
          </a:effectRef>
          <a:fontRef idx="minor">
            <a:schemeClr val="dk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32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Data variables needed</a:t>
            </a:r>
          </a:p>
        </p:txBody>
      </p:sp>
      <p:sp>
        <p:nvSpPr>
          <p:cNvPr id="5" name="TextBox 4">
            <a:extLst>
              <a:ext uri="{FF2B5EF4-FFF2-40B4-BE49-F238E27FC236}">
                <a16:creationId xmlns:a16="http://schemas.microsoft.com/office/drawing/2014/main" id="{442166A5-0C80-43E6-877B-45ED3DAFD731}"/>
              </a:ext>
            </a:extLst>
          </p:cNvPr>
          <p:cNvSpPr txBox="1"/>
          <p:nvPr/>
        </p:nvSpPr>
        <p:spPr>
          <a:xfrm>
            <a:off x="771523" y="2832619"/>
            <a:ext cx="4242711" cy="2657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Pin Number – Number</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Withdrawal Amount</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List of denominations amounts</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Account number</a:t>
            </a:r>
          </a:p>
          <a:p>
            <a:pPr marL="342900" marR="0" lvl="0" indent="-342900" algn="l" defTabSz="914400" rtl="0" eaLnBrk="1" fontAlgn="auto" latinLnBrk="0" hangingPunct="1">
              <a:lnSpc>
                <a:spcPct val="100000"/>
              </a:lnSpc>
              <a:spcBef>
                <a:spcPts val="2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outerShdw blurRad="50800" dist="50800" dir="5400000" sx="101000" sy="101000" algn="t" rotWithShape="0">
                    <a:prstClr val="black">
                      <a:alpha val="40000"/>
                    </a:prstClr>
                  </a:outerShdw>
                </a:effectLst>
                <a:uLnTx/>
                <a:uFillTx/>
                <a:latin typeface="Calibri"/>
                <a:ea typeface="+mn-ea"/>
                <a:cs typeface="Calibri"/>
              </a:rPr>
              <a:t>Card number</a:t>
            </a:r>
          </a:p>
        </p:txBody>
      </p:sp>
    </p:spTree>
    <p:extLst>
      <p:ext uri="{BB962C8B-B14F-4D97-AF65-F5344CB8AC3E}">
        <p14:creationId xmlns:p14="http://schemas.microsoft.com/office/powerpoint/2010/main" val="358891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21565-50CC-4349-9794-582A2585C748}"/>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EF479D5-4F95-42F8-8545-A8D3C3EE67EA}"/>
              </a:ext>
            </a:extLst>
          </p:cNvPr>
          <p:cNvSpPr/>
          <p:nvPr/>
        </p:nvSpPr>
        <p:spPr>
          <a:xfrm>
            <a:off x="2042438" y="719666"/>
            <a:ext cx="2615621"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Our workflow for the </a:t>
            </a:r>
            <a:r>
              <a:rPr lang="en-US" sz="2000" b="1" dirty="0" err="1"/>
              <a:t>retrieveEmail</a:t>
            </a:r>
            <a:r>
              <a:rPr lang="en-US" sz="2000" b="1" dirty="0"/>
              <a:t> application</a:t>
            </a:r>
            <a:endParaRPr lang="en-US" sz="2000" b="1" dirty="0">
              <a:sym typeface="Wingdings" panose="05000000000000000000" pitchFamily="2" charset="2"/>
            </a:endParaRPr>
          </a:p>
        </p:txBody>
      </p:sp>
      <p:cxnSp>
        <p:nvCxnSpPr>
          <p:cNvPr id="6" name="Straight Arrow Connector 5">
            <a:extLst>
              <a:ext uri="{FF2B5EF4-FFF2-40B4-BE49-F238E27FC236}">
                <a16:creationId xmlns:a16="http://schemas.microsoft.com/office/drawing/2014/main" id="{99925115-00A1-4DD5-9000-B055E070B535}"/>
              </a:ext>
            </a:extLst>
          </p:cNvPr>
          <p:cNvCxnSpPr>
            <a:cxnSpLocks/>
          </p:cNvCxnSpPr>
          <p:nvPr/>
        </p:nvCxnSpPr>
        <p:spPr>
          <a:xfrm flipV="1">
            <a:off x="3429577" y="1885951"/>
            <a:ext cx="0" cy="4484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92CFDD8-655F-4663-CD95-E16A8FB155EF}"/>
              </a:ext>
            </a:extLst>
          </p:cNvPr>
          <p:cNvCxnSpPr>
            <a:cxnSpLocks/>
          </p:cNvCxnSpPr>
          <p:nvPr/>
        </p:nvCxnSpPr>
        <p:spPr>
          <a:xfrm>
            <a:off x="6124687" y="4509469"/>
            <a:ext cx="0" cy="4067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946909-1373-8A44-57D2-C473D024FF5E}"/>
              </a:ext>
            </a:extLst>
          </p:cNvPr>
          <p:cNvSpPr/>
          <p:nvPr/>
        </p:nvSpPr>
        <p:spPr>
          <a:xfrm>
            <a:off x="4816876" y="4916245"/>
            <a:ext cx="2615621"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Next step </a:t>
            </a:r>
            <a:r>
              <a:rPr lang="en-US" sz="2000" b="1" dirty="0">
                <a:sym typeface="Wingdings" panose="05000000000000000000" pitchFamily="2" charset="2"/>
              </a:rPr>
              <a:t></a:t>
            </a:r>
            <a:r>
              <a:rPr lang="en-US" sz="2000" b="1" dirty="0"/>
              <a:t> to reply user</a:t>
            </a:r>
            <a:endParaRPr lang="en-US" sz="2000" b="1" dirty="0">
              <a:sym typeface="Wingdings" panose="05000000000000000000" pitchFamily="2" charset="2"/>
            </a:endParaRPr>
          </a:p>
        </p:txBody>
      </p:sp>
    </p:spTree>
    <p:extLst>
      <p:ext uri="{BB962C8B-B14F-4D97-AF65-F5344CB8AC3E}">
        <p14:creationId xmlns:p14="http://schemas.microsoft.com/office/powerpoint/2010/main" val="3836280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462099-50E3-4AEF-A101-E4472B70A075}"/>
              </a:ext>
            </a:extLst>
          </p:cNvPr>
          <p:cNvPicPr>
            <a:picLocks noChangeAspect="1"/>
          </p:cNvPicPr>
          <p:nvPr/>
        </p:nvPicPr>
        <p:blipFill>
          <a:blip r:embed="rId2"/>
          <a:stretch>
            <a:fillRect/>
          </a:stretch>
        </p:blipFill>
        <p:spPr>
          <a:xfrm>
            <a:off x="276224" y="309562"/>
            <a:ext cx="2600325" cy="271393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3AFBBD34-07A8-4FCC-89B0-126CAA57A70C}"/>
              </a:ext>
            </a:extLst>
          </p:cNvPr>
          <p:cNvCxnSpPr>
            <a:cxnSpLocks/>
            <a:stCxn id="6" idx="1"/>
          </p:cNvCxnSpPr>
          <p:nvPr/>
        </p:nvCxnSpPr>
        <p:spPr>
          <a:xfrm flipH="1" flipV="1">
            <a:off x="2600325" y="1219200"/>
            <a:ext cx="640366" cy="4735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9A2DA36-F8D0-47D8-B505-46EDD8C9FE97}"/>
              </a:ext>
            </a:extLst>
          </p:cNvPr>
          <p:cNvSpPr/>
          <p:nvPr/>
        </p:nvSpPr>
        <p:spPr>
          <a:xfrm>
            <a:off x="3240691" y="666749"/>
            <a:ext cx="2550509" cy="20519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Now we need to reply the emails one by one.</a:t>
            </a:r>
          </a:p>
          <a:p>
            <a:pPr algn="ctr"/>
            <a:endParaRPr lang="en-US" b="1" dirty="0">
              <a:solidFill>
                <a:srgbClr val="C00000"/>
              </a:solidFill>
              <a:sym typeface="Wingdings" panose="05000000000000000000" pitchFamily="2" charset="2"/>
            </a:endParaRPr>
          </a:p>
          <a:p>
            <a:pPr algn="ctr"/>
            <a:r>
              <a:rPr lang="en-US" b="1" dirty="0">
                <a:solidFill>
                  <a:srgbClr val="C00000"/>
                </a:solidFill>
                <a:sym typeface="Wingdings" panose="05000000000000000000" pitchFamily="2" charset="2"/>
              </a:rPr>
              <a:t>Search “for” and drag the “For Each” action to the main flow.</a:t>
            </a:r>
          </a:p>
        </p:txBody>
      </p:sp>
      <p:pic>
        <p:nvPicPr>
          <p:cNvPr id="10" name="Picture 9">
            <a:extLst>
              <a:ext uri="{FF2B5EF4-FFF2-40B4-BE49-F238E27FC236}">
                <a16:creationId xmlns:a16="http://schemas.microsoft.com/office/drawing/2014/main" id="{4CFCD224-0315-4EBE-B6C7-C0584273FE48}"/>
              </a:ext>
            </a:extLst>
          </p:cNvPr>
          <p:cNvPicPr>
            <a:picLocks noChangeAspect="1"/>
          </p:cNvPicPr>
          <p:nvPr/>
        </p:nvPicPr>
        <p:blipFill>
          <a:blip r:embed="rId3"/>
          <a:stretch>
            <a:fillRect/>
          </a:stretch>
        </p:blipFill>
        <p:spPr>
          <a:xfrm>
            <a:off x="6096000" y="309562"/>
            <a:ext cx="5895975" cy="4448175"/>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C0153940-7C4D-480C-84B7-4051135DEF8B}"/>
              </a:ext>
            </a:extLst>
          </p:cNvPr>
          <p:cNvCxnSpPr>
            <a:cxnSpLocks/>
          </p:cNvCxnSpPr>
          <p:nvPr/>
        </p:nvCxnSpPr>
        <p:spPr>
          <a:xfrm flipH="1" flipV="1">
            <a:off x="8466629" y="3962401"/>
            <a:ext cx="410671" cy="10477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6C1F295-9433-465E-B771-E82B759C48D4}"/>
              </a:ext>
            </a:extLst>
          </p:cNvPr>
          <p:cNvSpPr/>
          <p:nvPr/>
        </p:nvSpPr>
        <p:spPr>
          <a:xfrm>
            <a:off x="8466629" y="4847531"/>
            <a:ext cx="2550509" cy="14770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To loop the emails, we choose </a:t>
            </a:r>
            <a:r>
              <a:rPr lang="en-US" b="1" dirty="0" err="1"/>
              <a:t>RetrieveEmails</a:t>
            </a:r>
            <a:r>
              <a:rPr lang="en-US" dirty="0"/>
              <a:t> as the variable to iterate.</a:t>
            </a:r>
            <a:endParaRPr lang="en-US" b="1" dirty="0">
              <a:solidFill>
                <a:srgbClr val="C00000"/>
              </a:solidFill>
              <a:sym typeface="Wingdings" panose="05000000000000000000" pitchFamily="2" charset="2"/>
            </a:endParaRPr>
          </a:p>
        </p:txBody>
      </p:sp>
      <p:pic>
        <p:nvPicPr>
          <p:cNvPr id="14" name="Picture 13">
            <a:extLst>
              <a:ext uri="{FF2B5EF4-FFF2-40B4-BE49-F238E27FC236}">
                <a16:creationId xmlns:a16="http://schemas.microsoft.com/office/drawing/2014/main" id="{E3AAD9A9-62F2-451D-99E7-921059E70EEF}"/>
              </a:ext>
            </a:extLst>
          </p:cNvPr>
          <p:cNvPicPr>
            <a:picLocks noChangeAspect="1"/>
          </p:cNvPicPr>
          <p:nvPr/>
        </p:nvPicPr>
        <p:blipFill>
          <a:blip r:embed="rId4"/>
          <a:stretch>
            <a:fillRect/>
          </a:stretch>
        </p:blipFill>
        <p:spPr>
          <a:xfrm>
            <a:off x="371475" y="3429000"/>
            <a:ext cx="4457700" cy="2600325"/>
          </a:xfrm>
          <a:prstGeom prst="rect">
            <a:avLst/>
          </a:prstGeom>
          <a:ln>
            <a:solidFill>
              <a:schemeClr val="tx1"/>
            </a:solidFill>
          </a:ln>
        </p:spPr>
      </p:pic>
    </p:spTree>
    <p:extLst>
      <p:ext uri="{BB962C8B-B14F-4D97-AF65-F5344CB8AC3E}">
        <p14:creationId xmlns:p14="http://schemas.microsoft.com/office/powerpoint/2010/main" val="65337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950FD-A642-9AF4-3BFD-24388DA2C5C6}"/>
              </a:ext>
            </a:extLst>
          </p:cNvPr>
          <p:cNvPicPr>
            <a:picLocks noChangeAspect="1"/>
          </p:cNvPicPr>
          <p:nvPr/>
        </p:nvPicPr>
        <p:blipFill rotWithShape="1">
          <a:blip r:embed="rId3"/>
          <a:srcRect t="13176" r="67176"/>
          <a:stretch/>
        </p:blipFill>
        <p:spPr>
          <a:xfrm>
            <a:off x="337690" y="143302"/>
            <a:ext cx="4001949" cy="6494165"/>
          </a:xfrm>
          <a:prstGeom prst="rect">
            <a:avLst/>
          </a:prstGeom>
        </p:spPr>
      </p:pic>
      <p:pic>
        <p:nvPicPr>
          <p:cNvPr id="15" name="Picture 14">
            <a:extLst>
              <a:ext uri="{FF2B5EF4-FFF2-40B4-BE49-F238E27FC236}">
                <a16:creationId xmlns:a16="http://schemas.microsoft.com/office/drawing/2014/main" id="{79853107-843A-469C-BE0B-95EA53BB5C1D}"/>
              </a:ext>
            </a:extLst>
          </p:cNvPr>
          <p:cNvPicPr>
            <a:picLocks noChangeAspect="1"/>
          </p:cNvPicPr>
          <p:nvPr/>
        </p:nvPicPr>
        <p:blipFill>
          <a:blip r:embed="rId4"/>
          <a:stretch>
            <a:fillRect/>
          </a:stretch>
        </p:blipFill>
        <p:spPr>
          <a:xfrm>
            <a:off x="5623065" y="746313"/>
            <a:ext cx="5011589" cy="2587437"/>
          </a:xfrm>
          <a:prstGeom prst="rect">
            <a:avLst/>
          </a:prstGeom>
        </p:spPr>
      </p:pic>
      <p:cxnSp>
        <p:nvCxnSpPr>
          <p:cNvPr id="7" name="Straight Arrow Connector 6">
            <a:extLst>
              <a:ext uri="{FF2B5EF4-FFF2-40B4-BE49-F238E27FC236}">
                <a16:creationId xmlns:a16="http://schemas.microsoft.com/office/drawing/2014/main" id="{4457ED5F-8DBE-4EBE-9223-12CDE749665B}"/>
              </a:ext>
            </a:extLst>
          </p:cNvPr>
          <p:cNvCxnSpPr>
            <a:cxnSpLocks/>
            <a:stCxn id="16" idx="0"/>
          </p:cNvCxnSpPr>
          <p:nvPr/>
        </p:nvCxnSpPr>
        <p:spPr>
          <a:xfrm flipH="1" flipV="1">
            <a:off x="9967904" y="2109122"/>
            <a:ext cx="489098" cy="11365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9E5CF6-9C64-415C-AC00-00C04D4D88FD}"/>
              </a:ext>
            </a:extLst>
          </p:cNvPr>
          <p:cNvCxnSpPr>
            <a:cxnSpLocks/>
          </p:cNvCxnSpPr>
          <p:nvPr/>
        </p:nvCxnSpPr>
        <p:spPr>
          <a:xfrm flipV="1">
            <a:off x="6835879" y="3035595"/>
            <a:ext cx="803882" cy="600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9CBA16-1B0D-475F-883A-80FC0DB91A7B}"/>
              </a:ext>
            </a:extLst>
          </p:cNvPr>
          <p:cNvCxnSpPr>
            <a:cxnSpLocks/>
          </p:cNvCxnSpPr>
          <p:nvPr/>
        </p:nvCxnSpPr>
        <p:spPr>
          <a:xfrm flipH="1">
            <a:off x="649990" y="6331578"/>
            <a:ext cx="4685459" cy="1329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BEC823-D69F-4F0D-8FD9-4FE5BCBB0349}"/>
              </a:ext>
            </a:extLst>
          </p:cNvPr>
          <p:cNvCxnSpPr>
            <a:cxnSpLocks/>
          </p:cNvCxnSpPr>
          <p:nvPr/>
        </p:nvCxnSpPr>
        <p:spPr>
          <a:xfrm flipH="1">
            <a:off x="1377083" y="4771876"/>
            <a:ext cx="1333500" cy="7121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B410403-9D99-461E-BAE4-A712743262AF}"/>
              </a:ext>
            </a:extLst>
          </p:cNvPr>
          <p:cNvSpPr/>
          <p:nvPr/>
        </p:nvSpPr>
        <p:spPr>
          <a:xfrm>
            <a:off x="5557769" y="5813533"/>
            <a:ext cx="4410135" cy="879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 Left Click on the windows, and right to show up the run button</a:t>
            </a:r>
            <a:endParaRPr lang="en-SG" dirty="0">
              <a:solidFill>
                <a:srgbClr val="C00000"/>
              </a:solidFill>
            </a:endParaRPr>
          </a:p>
        </p:txBody>
      </p:sp>
      <p:sp>
        <p:nvSpPr>
          <p:cNvPr id="8" name="Rectangle 7">
            <a:extLst>
              <a:ext uri="{FF2B5EF4-FFF2-40B4-BE49-F238E27FC236}">
                <a16:creationId xmlns:a16="http://schemas.microsoft.com/office/drawing/2014/main" id="{4BF469D7-F09C-CD9A-4BD9-6292D5FBEC2B}"/>
              </a:ext>
            </a:extLst>
          </p:cNvPr>
          <p:cNvSpPr/>
          <p:nvPr/>
        </p:nvSpPr>
        <p:spPr>
          <a:xfrm>
            <a:off x="2921586" y="4475181"/>
            <a:ext cx="5125134" cy="10356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 To setup Outlook, first run Outlook in safe mode.</a:t>
            </a:r>
          </a:p>
          <a:p>
            <a:pPr algn="ctr"/>
            <a:endParaRPr lang="en-US" dirty="0"/>
          </a:p>
          <a:p>
            <a:pPr algn="ctr"/>
            <a:r>
              <a:rPr lang="en-US" dirty="0"/>
              <a:t>click on </a:t>
            </a:r>
            <a:r>
              <a:rPr lang="en-US" b="1" dirty="0"/>
              <a:t>Run</a:t>
            </a:r>
            <a:endParaRPr lang="en-SG" dirty="0">
              <a:solidFill>
                <a:srgbClr val="C00000"/>
              </a:solidFill>
            </a:endParaRPr>
          </a:p>
        </p:txBody>
      </p:sp>
      <p:sp>
        <p:nvSpPr>
          <p:cNvPr id="16" name="Rectangle 15">
            <a:extLst>
              <a:ext uri="{FF2B5EF4-FFF2-40B4-BE49-F238E27FC236}">
                <a16:creationId xmlns:a16="http://schemas.microsoft.com/office/drawing/2014/main" id="{4E1E31CA-833F-3D42-BF5A-6CC074F04B14}"/>
              </a:ext>
            </a:extLst>
          </p:cNvPr>
          <p:cNvSpPr/>
          <p:nvPr/>
        </p:nvSpPr>
        <p:spPr>
          <a:xfrm>
            <a:off x="8714732" y="3245720"/>
            <a:ext cx="3484540" cy="10356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ym typeface="Wingdings" panose="05000000000000000000" pitchFamily="2" charset="2"/>
              </a:rPr>
              <a:t>3)  Type Command as below:</a:t>
            </a:r>
          </a:p>
          <a:p>
            <a:pPr algn="ctr"/>
            <a:r>
              <a:rPr lang="en-US" b="1" dirty="0">
                <a:solidFill>
                  <a:srgbClr val="C00000"/>
                </a:solidFill>
                <a:sym typeface="Wingdings" panose="05000000000000000000" pitchFamily="2" charset="2"/>
              </a:rPr>
              <a:t>Outlook.exe /safe</a:t>
            </a:r>
            <a:endParaRPr lang="en-SG" dirty="0">
              <a:solidFill>
                <a:srgbClr val="C00000"/>
              </a:solidFill>
            </a:endParaRPr>
          </a:p>
        </p:txBody>
      </p:sp>
      <p:sp>
        <p:nvSpPr>
          <p:cNvPr id="19" name="Rectangle 18">
            <a:extLst>
              <a:ext uri="{FF2B5EF4-FFF2-40B4-BE49-F238E27FC236}">
                <a16:creationId xmlns:a16="http://schemas.microsoft.com/office/drawing/2014/main" id="{342B4F8F-15FA-BE80-651F-8338FD83FD6F}"/>
              </a:ext>
            </a:extLst>
          </p:cNvPr>
          <p:cNvSpPr/>
          <p:nvPr/>
        </p:nvSpPr>
        <p:spPr>
          <a:xfrm>
            <a:off x="5484153" y="3428732"/>
            <a:ext cx="2170214" cy="4693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ym typeface="Wingdings" panose="05000000000000000000" pitchFamily="2" charset="2"/>
              </a:rPr>
              <a:t>4) Click ok</a:t>
            </a:r>
            <a:endParaRPr lang="en-SG" dirty="0">
              <a:solidFill>
                <a:srgbClr val="C00000"/>
              </a:solidFill>
            </a:endParaRPr>
          </a:p>
        </p:txBody>
      </p:sp>
    </p:spTree>
    <p:extLst>
      <p:ext uri="{BB962C8B-B14F-4D97-AF65-F5344CB8AC3E}">
        <p14:creationId xmlns:p14="http://schemas.microsoft.com/office/powerpoint/2010/main" val="10023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9F101F-E301-4A1F-A97E-7D51206421A6}"/>
              </a:ext>
            </a:extLst>
          </p:cNvPr>
          <p:cNvPicPr>
            <a:picLocks noChangeAspect="1"/>
          </p:cNvPicPr>
          <p:nvPr/>
        </p:nvPicPr>
        <p:blipFill rotWithShape="1">
          <a:blip r:embed="rId2"/>
          <a:srcRect r="18182"/>
          <a:stretch/>
        </p:blipFill>
        <p:spPr>
          <a:xfrm>
            <a:off x="185737" y="247650"/>
            <a:ext cx="5622599" cy="3181350"/>
          </a:xfrm>
          <a:prstGeom prst="rect">
            <a:avLst/>
          </a:prstGeom>
          <a:ln>
            <a:solidFill>
              <a:schemeClr val="tx1"/>
            </a:solidFill>
          </a:ln>
        </p:spPr>
      </p:pic>
      <p:pic>
        <p:nvPicPr>
          <p:cNvPr id="6" name="Picture 5">
            <a:extLst>
              <a:ext uri="{FF2B5EF4-FFF2-40B4-BE49-F238E27FC236}">
                <a16:creationId xmlns:a16="http://schemas.microsoft.com/office/drawing/2014/main" id="{08D50EB7-6438-7B86-D54F-9279386AB705}"/>
              </a:ext>
            </a:extLst>
          </p:cNvPr>
          <p:cNvPicPr>
            <a:picLocks noChangeAspect="1"/>
          </p:cNvPicPr>
          <p:nvPr/>
        </p:nvPicPr>
        <p:blipFill>
          <a:blip r:embed="rId3"/>
          <a:stretch>
            <a:fillRect/>
          </a:stretch>
        </p:blipFill>
        <p:spPr>
          <a:xfrm>
            <a:off x="6019800" y="704131"/>
            <a:ext cx="5745801" cy="5406705"/>
          </a:xfrm>
          <a:prstGeom prst="rect">
            <a:avLst/>
          </a:prstGeom>
        </p:spPr>
      </p:pic>
      <p:cxnSp>
        <p:nvCxnSpPr>
          <p:cNvPr id="5" name="Straight Arrow Connector 4">
            <a:extLst>
              <a:ext uri="{FF2B5EF4-FFF2-40B4-BE49-F238E27FC236}">
                <a16:creationId xmlns:a16="http://schemas.microsoft.com/office/drawing/2014/main" id="{C848F32C-73AD-4C7D-9C93-BE31F37DD992}"/>
              </a:ext>
            </a:extLst>
          </p:cNvPr>
          <p:cNvCxnSpPr>
            <a:cxnSpLocks/>
          </p:cNvCxnSpPr>
          <p:nvPr/>
        </p:nvCxnSpPr>
        <p:spPr>
          <a:xfrm>
            <a:off x="1981200" y="2819400"/>
            <a:ext cx="1458286" cy="1586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EBE010-3C4F-4B43-B37F-CDB380C4C7CD}"/>
              </a:ext>
            </a:extLst>
          </p:cNvPr>
          <p:cNvSpPr/>
          <p:nvPr/>
        </p:nvSpPr>
        <p:spPr>
          <a:xfrm>
            <a:off x="176212" y="3200400"/>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Drag the </a:t>
            </a:r>
            <a:r>
              <a:rPr lang="en-US" b="1" dirty="0"/>
              <a:t>response to Outlook mail </a:t>
            </a:r>
            <a:r>
              <a:rPr lang="en-US" dirty="0"/>
              <a:t>action into the loop.</a:t>
            </a:r>
            <a:endParaRPr lang="en-US" b="1" dirty="0">
              <a:solidFill>
                <a:srgbClr val="C00000"/>
              </a:solidFill>
              <a:sym typeface="Wingdings" panose="05000000000000000000" pitchFamily="2" charset="2"/>
            </a:endParaRPr>
          </a:p>
        </p:txBody>
      </p:sp>
      <p:cxnSp>
        <p:nvCxnSpPr>
          <p:cNvPr id="11" name="Straight Arrow Connector 10">
            <a:extLst>
              <a:ext uri="{FF2B5EF4-FFF2-40B4-BE49-F238E27FC236}">
                <a16:creationId xmlns:a16="http://schemas.microsoft.com/office/drawing/2014/main" id="{07A017C5-3038-49ED-92C1-E06C33039B78}"/>
              </a:ext>
            </a:extLst>
          </p:cNvPr>
          <p:cNvCxnSpPr>
            <a:cxnSpLocks/>
          </p:cNvCxnSpPr>
          <p:nvPr/>
        </p:nvCxnSpPr>
        <p:spPr>
          <a:xfrm flipV="1">
            <a:off x="5588698" y="4461588"/>
            <a:ext cx="1701335" cy="2389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925346B-6016-410E-B9AF-EE65409968ED}"/>
              </a:ext>
            </a:extLst>
          </p:cNvPr>
          <p:cNvSpPr/>
          <p:nvPr/>
        </p:nvSpPr>
        <p:spPr>
          <a:xfrm>
            <a:off x="2695575" y="4381500"/>
            <a:ext cx="3019330" cy="2152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Here you can choose your actions. </a:t>
            </a:r>
          </a:p>
          <a:p>
            <a:r>
              <a:rPr lang="en-US" dirty="0"/>
              <a:t>For this instance, is to reply.</a:t>
            </a:r>
          </a:p>
          <a:p>
            <a:r>
              <a:rPr lang="en-US" b="1" dirty="0">
                <a:solidFill>
                  <a:srgbClr val="C00000"/>
                </a:solidFill>
                <a:sym typeface="Wingdings" panose="05000000000000000000" pitchFamily="2" charset="2"/>
              </a:rPr>
              <a:t>Enter a body such as to reply in a few working days etc.</a:t>
            </a:r>
          </a:p>
          <a:p>
            <a:r>
              <a:rPr lang="en-US" b="1" dirty="0">
                <a:solidFill>
                  <a:srgbClr val="C00000"/>
                </a:solidFill>
                <a:sym typeface="Wingdings" panose="05000000000000000000" pitchFamily="2" charset="2"/>
              </a:rPr>
              <a:t>Check your Sent Folder for the email sent.</a:t>
            </a:r>
          </a:p>
        </p:txBody>
      </p:sp>
      <p:cxnSp>
        <p:nvCxnSpPr>
          <p:cNvPr id="14" name="Straight Arrow Connector 13">
            <a:extLst>
              <a:ext uri="{FF2B5EF4-FFF2-40B4-BE49-F238E27FC236}">
                <a16:creationId xmlns:a16="http://schemas.microsoft.com/office/drawing/2014/main" id="{3ECAF5D8-8B50-4CD4-B16F-3CF3650E8486}"/>
              </a:ext>
            </a:extLst>
          </p:cNvPr>
          <p:cNvCxnSpPr>
            <a:cxnSpLocks/>
          </p:cNvCxnSpPr>
          <p:nvPr/>
        </p:nvCxnSpPr>
        <p:spPr>
          <a:xfrm flipH="1">
            <a:off x="8112524" y="1870231"/>
            <a:ext cx="780176" cy="64114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3D856-6F09-4C1A-868E-767D0A87361D}"/>
              </a:ext>
            </a:extLst>
          </p:cNvPr>
          <p:cNvCxnSpPr>
            <a:cxnSpLocks/>
          </p:cNvCxnSpPr>
          <p:nvPr/>
        </p:nvCxnSpPr>
        <p:spPr>
          <a:xfrm flipV="1">
            <a:off x="9560408" y="6000750"/>
            <a:ext cx="862204" cy="3714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F5D393-EC1D-E4B3-2509-C33126CC1C0E}"/>
              </a:ext>
            </a:extLst>
          </p:cNvPr>
          <p:cNvSpPr/>
          <p:nvPr/>
        </p:nvSpPr>
        <p:spPr>
          <a:xfrm>
            <a:off x="8832354" y="1616541"/>
            <a:ext cx="2550509" cy="44356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Add your email address</a:t>
            </a:r>
            <a:endParaRPr lang="en-US" b="1" dirty="0">
              <a:solidFill>
                <a:srgbClr val="C00000"/>
              </a:solidFill>
              <a:sym typeface="Wingdings" panose="05000000000000000000" pitchFamily="2" charset="2"/>
            </a:endParaRPr>
          </a:p>
        </p:txBody>
      </p:sp>
    </p:spTree>
    <p:extLst>
      <p:ext uri="{BB962C8B-B14F-4D97-AF65-F5344CB8AC3E}">
        <p14:creationId xmlns:p14="http://schemas.microsoft.com/office/powerpoint/2010/main" val="265683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26D4-8357-5C67-4DF7-8F1ED3664E57}"/>
              </a:ext>
            </a:extLst>
          </p:cNvPr>
          <p:cNvSpPr>
            <a:spLocks noGrp="1"/>
          </p:cNvSpPr>
          <p:nvPr>
            <p:ph type="title"/>
          </p:nvPr>
        </p:nvSpPr>
        <p:spPr>
          <a:xfrm>
            <a:off x="1696142" y="208514"/>
            <a:ext cx="8004586" cy="1325563"/>
          </a:xfrm>
        </p:spPr>
        <p:txBody>
          <a:bodyPr/>
          <a:lstStyle/>
          <a:p>
            <a:r>
              <a:rPr lang="en-SG" dirty="0"/>
              <a:t>Test Your RPA Time &amp; Have Fun!</a:t>
            </a:r>
          </a:p>
        </p:txBody>
      </p:sp>
      <p:sp>
        <p:nvSpPr>
          <p:cNvPr id="3" name="Content Placeholder 2">
            <a:extLst>
              <a:ext uri="{FF2B5EF4-FFF2-40B4-BE49-F238E27FC236}">
                <a16:creationId xmlns:a16="http://schemas.microsoft.com/office/drawing/2014/main" id="{953477F4-7C55-DA4E-02F7-911D11D3E8CC}"/>
              </a:ext>
            </a:extLst>
          </p:cNvPr>
          <p:cNvSpPr>
            <a:spLocks noGrp="1"/>
          </p:cNvSpPr>
          <p:nvPr>
            <p:ph idx="1"/>
          </p:nvPr>
        </p:nvSpPr>
        <p:spPr>
          <a:xfrm>
            <a:off x="1878218" y="1534077"/>
            <a:ext cx="6931960" cy="3917857"/>
          </a:xfrm>
        </p:spPr>
        <p:txBody>
          <a:bodyPr/>
          <a:lstStyle/>
          <a:p>
            <a:pPr marL="514350" indent="-514350">
              <a:buAutoNum type="arabicParenR"/>
            </a:pPr>
            <a:r>
              <a:rPr lang="en-SG" dirty="0"/>
              <a:t>Send an email to your outlook with a subject &lt;&lt;manpower report&gt;&gt;</a:t>
            </a:r>
          </a:p>
          <a:p>
            <a:pPr marL="514350" indent="-514350">
              <a:buAutoNum type="arabicParenR"/>
            </a:pPr>
            <a:r>
              <a:rPr lang="en-SG" dirty="0"/>
              <a:t>Run your RPA after you received the email. </a:t>
            </a:r>
          </a:p>
          <a:p>
            <a:pPr marL="514350" indent="-514350">
              <a:buAutoNum type="arabicParenR"/>
            </a:pPr>
            <a:r>
              <a:rPr lang="en-SG" dirty="0"/>
              <a:t>See if you are replied with the RPA</a:t>
            </a:r>
          </a:p>
        </p:txBody>
      </p:sp>
      <p:pic>
        <p:nvPicPr>
          <p:cNvPr id="5" name="Picture 4">
            <a:extLst>
              <a:ext uri="{FF2B5EF4-FFF2-40B4-BE49-F238E27FC236}">
                <a16:creationId xmlns:a16="http://schemas.microsoft.com/office/drawing/2014/main" id="{69F1DFD7-8ACF-207E-76A0-C8F657F7B620}"/>
              </a:ext>
            </a:extLst>
          </p:cNvPr>
          <p:cNvPicPr>
            <a:picLocks noChangeAspect="1"/>
          </p:cNvPicPr>
          <p:nvPr/>
        </p:nvPicPr>
        <p:blipFill>
          <a:blip r:embed="rId2"/>
          <a:stretch>
            <a:fillRect/>
          </a:stretch>
        </p:blipFill>
        <p:spPr>
          <a:xfrm>
            <a:off x="5936974" y="4935176"/>
            <a:ext cx="6146627" cy="1922824"/>
          </a:xfrm>
          <a:prstGeom prst="rect">
            <a:avLst/>
          </a:prstGeom>
        </p:spPr>
      </p:pic>
    </p:spTree>
    <p:extLst>
      <p:ext uri="{BB962C8B-B14F-4D97-AF65-F5344CB8AC3E}">
        <p14:creationId xmlns:p14="http://schemas.microsoft.com/office/powerpoint/2010/main" val="2974491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174410993"/>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3035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21565-50CC-4349-9794-582A2585C748}"/>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EF479D5-4F95-42F8-8545-A8D3C3EE67EA}"/>
              </a:ext>
            </a:extLst>
          </p:cNvPr>
          <p:cNvSpPr/>
          <p:nvPr/>
        </p:nvSpPr>
        <p:spPr>
          <a:xfrm>
            <a:off x="2742005" y="827243"/>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Our workflow for the </a:t>
            </a:r>
            <a:r>
              <a:rPr lang="en-US" sz="2000" b="1" dirty="0" err="1"/>
              <a:t>retrieveEmail</a:t>
            </a:r>
            <a:r>
              <a:rPr lang="en-US" sz="2000" b="1" dirty="0"/>
              <a:t> </a:t>
            </a:r>
            <a:r>
              <a:rPr lang="en-US" sz="2000" b="1" dirty="0">
                <a:sym typeface="Wingdings" panose="05000000000000000000" pitchFamily="2" charset="2"/>
              </a:rPr>
              <a:t>+ </a:t>
            </a:r>
            <a:r>
              <a:rPr lang="en-US" sz="2000" b="1" dirty="0" err="1">
                <a:sym typeface="Wingdings" panose="05000000000000000000" pitchFamily="2" charset="2"/>
              </a:rPr>
              <a:t>replyEmail</a:t>
            </a:r>
            <a:r>
              <a:rPr lang="en-US" sz="2000" b="1" dirty="0">
                <a:sym typeface="Wingdings" panose="05000000000000000000" pitchFamily="2" charset="2"/>
              </a:rPr>
              <a:t> app</a:t>
            </a:r>
            <a:endParaRPr lang="en-US" sz="2000" b="1" dirty="0"/>
          </a:p>
        </p:txBody>
      </p:sp>
      <p:cxnSp>
        <p:nvCxnSpPr>
          <p:cNvPr id="6" name="Straight Arrow Connector 5">
            <a:extLst>
              <a:ext uri="{FF2B5EF4-FFF2-40B4-BE49-F238E27FC236}">
                <a16:creationId xmlns:a16="http://schemas.microsoft.com/office/drawing/2014/main" id="{99925115-00A1-4DD5-9000-B055E070B535}"/>
              </a:ext>
            </a:extLst>
          </p:cNvPr>
          <p:cNvCxnSpPr>
            <a:cxnSpLocks/>
          </p:cNvCxnSpPr>
          <p:nvPr/>
        </p:nvCxnSpPr>
        <p:spPr>
          <a:xfrm flipV="1">
            <a:off x="8670677" y="4478965"/>
            <a:ext cx="1" cy="96490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80AC2F-6BF4-EA11-2689-5ED6A0203F4E}"/>
              </a:ext>
            </a:extLst>
          </p:cNvPr>
          <p:cNvSpPr/>
          <p:nvPr/>
        </p:nvSpPr>
        <p:spPr>
          <a:xfrm>
            <a:off x="6784727" y="5319279"/>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t>How many files are there? </a:t>
            </a:r>
            <a:r>
              <a:rPr lang="en-US" sz="2000" dirty="0"/>
              <a:t>If it’s more than 1 files expected, then we should get all files from folder.</a:t>
            </a:r>
            <a:endParaRPr lang="en-US" sz="2000" dirty="0">
              <a:sym typeface="Wingdings" panose="05000000000000000000" pitchFamily="2" charset="2"/>
            </a:endParaRPr>
          </a:p>
        </p:txBody>
      </p:sp>
    </p:spTree>
    <p:extLst>
      <p:ext uri="{BB962C8B-B14F-4D97-AF65-F5344CB8AC3E}">
        <p14:creationId xmlns:p14="http://schemas.microsoft.com/office/powerpoint/2010/main" val="2517744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9E202-056A-30C8-C01C-FB8B4A4D91C4}"/>
              </a:ext>
            </a:extLst>
          </p:cNvPr>
          <p:cNvPicPr>
            <a:picLocks noChangeAspect="1"/>
          </p:cNvPicPr>
          <p:nvPr/>
        </p:nvPicPr>
        <p:blipFill>
          <a:blip r:embed="rId2"/>
          <a:stretch>
            <a:fillRect/>
          </a:stretch>
        </p:blipFill>
        <p:spPr>
          <a:xfrm>
            <a:off x="461773" y="2919348"/>
            <a:ext cx="5904722" cy="3821205"/>
          </a:xfrm>
          <a:prstGeom prst="rect">
            <a:avLst/>
          </a:prstGeom>
        </p:spPr>
      </p:pic>
      <p:pic>
        <p:nvPicPr>
          <p:cNvPr id="4" name="Picture 3">
            <a:extLst>
              <a:ext uri="{FF2B5EF4-FFF2-40B4-BE49-F238E27FC236}">
                <a16:creationId xmlns:a16="http://schemas.microsoft.com/office/drawing/2014/main" id="{A0E0A801-0011-41F1-8AD4-1D3E644FBD99}"/>
              </a:ext>
            </a:extLst>
          </p:cNvPr>
          <p:cNvPicPr>
            <a:picLocks noChangeAspect="1"/>
          </p:cNvPicPr>
          <p:nvPr/>
        </p:nvPicPr>
        <p:blipFill rotWithShape="1">
          <a:blip r:embed="rId3"/>
          <a:srcRect b="37634"/>
          <a:stretch/>
        </p:blipFill>
        <p:spPr>
          <a:xfrm>
            <a:off x="195263" y="209551"/>
            <a:ext cx="10282238" cy="2324100"/>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602669D8-B63A-4088-B6F2-0A6CD72328C7}"/>
              </a:ext>
            </a:extLst>
          </p:cNvPr>
          <p:cNvCxnSpPr>
            <a:cxnSpLocks/>
          </p:cNvCxnSpPr>
          <p:nvPr/>
        </p:nvCxnSpPr>
        <p:spPr>
          <a:xfrm flipH="1" flipV="1">
            <a:off x="1143711" y="42574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3C26C7-9BE9-43CE-A649-3C3AD16FD45D}"/>
              </a:ext>
            </a:extLst>
          </p:cNvPr>
          <p:cNvCxnSpPr>
            <a:cxnSpLocks/>
            <a:stCxn id="10" idx="1"/>
          </p:cNvCxnSpPr>
          <p:nvPr/>
        </p:nvCxnSpPr>
        <p:spPr>
          <a:xfrm flipH="1" flipV="1">
            <a:off x="5896330" y="3429000"/>
            <a:ext cx="975157" cy="4290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40AAED-A266-4107-B762-9C32D4E1629B}"/>
              </a:ext>
            </a:extLst>
          </p:cNvPr>
          <p:cNvCxnSpPr>
            <a:cxnSpLocks/>
          </p:cNvCxnSpPr>
          <p:nvPr/>
        </p:nvCxnSpPr>
        <p:spPr>
          <a:xfrm flipH="1">
            <a:off x="5429961" y="6019800"/>
            <a:ext cx="532689" cy="33049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E7503E-3F1A-4A4C-90C2-DCCC2230DC95}"/>
              </a:ext>
            </a:extLst>
          </p:cNvPr>
          <p:cNvSpPr/>
          <p:nvPr/>
        </p:nvSpPr>
        <p:spPr>
          <a:xfrm>
            <a:off x="6871487" y="3036795"/>
            <a:ext cx="4493558" cy="16425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flow:</a:t>
            </a:r>
          </a:p>
          <a:p>
            <a:pPr algn="ctr"/>
            <a:endParaRPr lang="en-US" dirty="0">
              <a:sym typeface="Wingdings" panose="05000000000000000000" pitchFamily="2" charset="2"/>
            </a:endParaRPr>
          </a:p>
          <a:p>
            <a:pPr algn="ctr"/>
            <a:r>
              <a:rPr lang="en-US" b="1" dirty="0">
                <a:sym typeface="Wingdings" panose="05000000000000000000" pitchFamily="2" charset="2"/>
              </a:rPr>
              <a:t>+New Flow Flow Name Create</a:t>
            </a:r>
          </a:p>
          <a:p>
            <a:pPr algn="ctr"/>
            <a:r>
              <a:rPr lang="en-US" b="1" dirty="0" err="1">
                <a:sym typeface="Wingdings" panose="05000000000000000000" pitchFamily="2" charset="2"/>
              </a:rPr>
              <a:t>readExcel</a:t>
            </a:r>
            <a:endParaRPr lang="en-US" b="1" dirty="0">
              <a:sym typeface="Wingdings" panose="05000000000000000000" pitchFamily="2" charset="2"/>
            </a:endParaRPr>
          </a:p>
          <a:p>
            <a:pPr algn="ctr"/>
            <a:endParaRPr lang="en-US" b="1" dirty="0">
              <a:sym typeface="Wingdings" panose="05000000000000000000" pitchFamily="2" charset="2"/>
            </a:endParaRPr>
          </a:p>
        </p:txBody>
      </p:sp>
      <p:sp>
        <p:nvSpPr>
          <p:cNvPr id="6" name="TextBox 5">
            <a:extLst>
              <a:ext uri="{FF2B5EF4-FFF2-40B4-BE49-F238E27FC236}">
                <a16:creationId xmlns:a16="http://schemas.microsoft.com/office/drawing/2014/main" id="{18E2A590-4C5F-467D-C3AF-62FFAC1289C8}"/>
              </a:ext>
            </a:extLst>
          </p:cNvPr>
          <p:cNvSpPr txBox="1"/>
          <p:nvPr/>
        </p:nvSpPr>
        <p:spPr>
          <a:xfrm>
            <a:off x="1881942" y="3429000"/>
            <a:ext cx="6097772" cy="307777"/>
          </a:xfrm>
          <a:prstGeom prst="rect">
            <a:avLst/>
          </a:prstGeom>
          <a:noFill/>
        </p:spPr>
        <p:txBody>
          <a:bodyPr wrap="square">
            <a:spAutoFit/>
          </a:bodyPr>
          <a:lstStyle/>
          <a:p>
            <a:pPr algn="ctr"/>
            <a:r>
              <a:rPr lang="en-US" sz="1400" b="1" dirty="0" err="1">
                <a:sym typeface="Wingdings" panose="05000000000000000000" pitchFamily="2" charset="2"/>
              </a:rPr>
              <a:t>readExcel</a:t>
            </a:r>
            <a:endParaRPr lang="en-US" sz="1400" b="1" dirty="0">
              <a:sym typeface="Wingdings" panose="05000000000000000000" pitchFamily="2" charset="2"/>
            </a:endParaRPr>
          </a:p>
        </p:txBody>
      </p:sp>
    </p:spTree>
    <p:extLst>
      <p:ext uri="{BB962C8B-B14F-4D97-AF65-F5344CB8AC3E}">
        <p14:creationId xmlns:p14="http://schemas.microsoft.com/office/powerpoint/2010/main" val="1235188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D81D0C-1BD3-6F22-AEAD-88BC083C71C1}"/>
              </a:ext>
            </a:extLst>
          </p:cNvPr>
          <p:cNvPicPr>
            <a:picLocks noChangeAspect="1"/>
          </p:cNvPicPr>
          <p:nvPr/>
        </p:nvPicPr>
        <p:blipFill>
          <a:blip r:embed="rId2"/>
          <a:stretch>
            <a:fillRect/>
          </a:stretch>
        </p:blipFill>
        <p:spPr>
          <a:xfrm>
            <a:off x="4031958" y="36707"/>
            <a:ext cx="5945997" cy="4234039"/>
          </a:xfrm>
          <a:prstGeom prst="rect">
            <a:avLst/>
          </a:prstGeom>
        </p:spPr>
      </p:pic>
      <p:pic>
        <p:nvPicPr>
          <p:cNvPr id="3" name="Picture 2">
            <a:extLst>
              <a:ext uri="{FF2B5EF4-FFF2-40B4-BE49-F238E27FC236}">
                <a16:creationId xmlns:a16="http://schemas.microsoft.com/office/drawing/2014/main" id="{E3E647C8-16D3-C99C-1AEB-79900022D8B6}"/>
              </a:ext>
            </a:extLst>
          </p:cNvPr>
          <p:cNvPicPr>
            <a:picLocks noChangeAspect="1"/>
          </p:cNvPicPr>
          <p:nvPr/>
        </p:nvPicPr>
        <p:blipFill>
          <a:blip r:embed="rId3"/>
          <a:stretch>
            <a:fillRect/>
          </a:stretch>
        </p:blipFill>
        <p:spPr>
          <a:xfrm>
            <a:off x="225819" y="121719"/>
            <a:ext cx="2408972" cy="3535881"/>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B78D5DDE-DAFA-6418-F368-7D1681E20870}"/>
              </a:ext>
            </a:extLst>
          </p:cNvPr>
          <p:cNvCxnSpPr>
            <a:cxnSpLocks/>
          </p:cNvCxnSpPr>
          <p:nvPr/>
        </p:nvCxnSpPr>
        <p:spPr>
          <a:xfrm flipH="1" flipV="1">
            <a:off x="1642556" y="938323"/>
            <a:ext cx="473322" cy="48644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366642-36B6-A161-EDB0-9A2C5B399E1A}"/>
              </a:ext>
            </a:extLst>
          </p:cNvPr>
          <p:cNvCxnSpPr>
            <a:cxnSpLocks/>
          </p:cNvCxnSpPr>
          <p:nvPr/>
        </p:nvCxnSpPr>
        <p:spPr>
          <a:xfrm flipV="1">
            <a:off x="2634791" y="559398"/>
            <a:ext cx="1550120" cy="15491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96680C-B1B1-FA76-BB15-8CECD95C81BD}"/>
              </a:ext>
            </a:extLst>
          </p:cNvPr>
          <p:cNvSpPr/>
          <p:nvPr/>
        </p:nvSpPr>
        <p:spPr>
          <a:xfrm>
            <a:off x="155050" y="3783032"/>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Get files in folder</a:t>
            </a:r>
            <a:r>
              <a:rPr lang="en-US" dirty="0"/>
              <a:t> action to the flow.</a:t>
            </a:r>
            <a:endParaRPr lang="en-US" b="1" dirty="0">
              <a:solidFill>
                <a:srgbClr val="C00000"/>
              </a:solidFill>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8AFBC03F-17F1-DEA2-0402-A284858572D8}"/>
              </a:ext>
            </a:extLst>
          </p:cNvPr>
          <p:cNvCxnSpPr>
            <a:cxnSpLocks/>
          </p:cNvCxnSpPr>
          <p:nvPr/>
        </p:nvCxnSpPr>
        <p:spPr>
          <a:xfrm flipH="1">
            <a:off x="9344954" y="1424763"/>
            <a:ext cx="507882" cy="4648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5DA2229-DE6E-45E8-A29C-839BFCA4C80C}"/>
              </a:ext>
            </a:extLst>
          </p:cNvPr>
          <p:cNvPicPr>
            <a:picLocks noChangeAspect="1"/>
          </p:cNvPicPr>
          <p:nvPr/>
        </p:nvPicPr>
        <p:blipFill>
          <a:blip r:embed="rId4"/>
          <a:stretch>
            <a:fillRect/>
          </a:stretch>
        </p:blipFill>
        <p:spPr>
          <a:xfrm>
            <a:off x="4492360" y="4528845"/>
            <a:ext cx="7331649" cy="1039207"/>
          </a:xfrm>
          <a:prstGeom prst="rect">
            <a:avLst/>
          </a:prstGeom>
          <a:ln>
            <a:solidFill>
              <a:schemeClr val="tx1"/>
            </a:solidFill>
          </a:ln>
        </p:spPr>
      </p:pic>
      <p:sp>
        <p:nvSpPr>
          <p:cNvPr id="23" name="Rectangle 22">
            <a:extLst>
              <a:ext uri="{FF2B5EF4-FFF2-40B4-BE49-F238E27FC236}">
                <a16:creationId xmlns:a16="http://schemas.microsoft.com/office/drawing/2014/main" id="{AB82D7CD-34B0-7086-2CE1-999B21C40350}"/>
              </a:ext>
            </a:extLst>
          </p:cNvPr>
          <p:cNvSpPr/>
          <p:nvPr/>
        </p:nvSpPr>
        <p:spPr>
          <a:xfrm>
            <a:off x="646366" y="5492898"/>
            <a:ext cx="3385592" cy="1193156"/>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Now that you have multiple files in a list, what should you do to access them?</a:t>
            </a:r>
            <a:endParaRPr lang="en-US" b="1" dirty="0">
              <a:solidFill>
                <a:srgbClr val="C00000"/>
              </a:solidFill>
              <a:sym typeface="Wingdings" panose="05000000000000000000" pitchFamily="2" charset="2"/>
            </a:endParaRPr>
          </a:p>
        </p:txBody>
      </p:sp>
      <p:cxnSp>
        <p:nvCxnSpPr>
          <p:cNvPr id="24" name="Straight Arrow Connector 23">
            <a:extLst>
              <a:ext uri="{FF2B5EF4-FFF2-40B4-BE49-F238E27FC236}">
                <a16:creationId xmlns:a16="http://schemas.microsoft.com/office/drawing/2014/main" id="{6CD9529F-807E-9AFA-C95C-6D1B0925F074}"/>
              </a:ext>
            </a:extLst>
          </p:cNvPr>
          <p:cNvCxnSpPr>
            <a:cxnSpLocks/>
            <a:stCxn id="23" idx="3"/>
          </p:cNvCxnSpPr>
          <p:nvPr/>
        </p:nvCxnSpPr>
        <p:spPr>
          <a:xfrm>
            <a:off x="4031958" y="6089476"/>
            <a:ext cx="193045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8B69531-228B-228D-480D-55E70E50766F}"/>
              </a:ext>
            </a:extLst>
          </p:cNvPr>
          <p:cNvSpPr/>
          <p:nvPr/>
        </p:nvSpPr>
        <p:spPr>
          <a:xfrm>
            <a:off x="5978810" y="5647146"/>
            <a:ext cx="4492443" cy="884660"/>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Like list of emails, let’s use a For Each Loop!!  </a:t>
            </a:r>
            <a:endParaRPr lang="en-US" b="1" dirty="0">
              <a:solidFill>
                <a:srgbClr val="C00000"/>
              </a:solidFill>
              <a:sym typeface="Wingdings" panose="05000000000000000000" pitchFamily="2" charset="2"/>
            </a:endParaRPr>
          </a:p>
        </p:txBody>
      </p:sp>
      <p:grpSp>
        <p:nvGrpSpPr>
          <p:cNvPr id="9" name="Group 8">
            <a:extLst>
              <a:ext uri="{FF2B5EF4-FFF2-40B4-BE49-F238E27FC236}">
                <a16:creationId xmlns:a16="http://schemas.microsoft.com/office/drawing/2014/main" id="{C1DE2B30-A95C-69BC-CC61-76668B4D1086}"/>
              </a:ext>
            </a:extLst>
          </p:cNvPr>
          <p:cNvGrpSpPr/>
          <p:nvPr/>
        </p:nvGrpSpPr>
        <p:grpSpPr>
          <a:xfrm>
            <a:off x="225819" y="121719"/>
            <a:ext cx="2408972" cy="3449821"/>
            <a:chOff x="225819" y="121719"/>
            <a:chExt cx="2408972" cy="3449821"/>
          </a:xfrm>
        </p:grpSpPr>
        <p:pic>
          <p:nvPicPr>
            <p:cNvPr id="4" name="Picture 3">
              <a:extLst>
                <a:ext uri="{FF2B5EF4-FFF2-40B4-BE49-F238E27FC236}">
                  <a16:creationId xmlns:a16="http://schemas.microsoft.com/office/drawing/2014/main" id="{3F1A86F2-29BC-0B8A-3B44-A61CA2BC194D}"/>
                </a:ext>
              </a:extLst>
            </p:cNvPr>
            <p:cNvPicPr>
              <a:picLocks noChangeAspect="1"/>
            </p:cNvPicPr>
            <p:nvPr/>
          </p:nvPicPr>
          <p:blipFill>
            <a:blip r:embed="rId5"/>
            <a:stretch>
              <a:fillRect/>
            </a:stretch>
          </p:blipFill>
          <p:spPr>
            <a:xfrm>
              <a:off x="225819" y="121719"/>
              <a:ext cx="2408972" cy="2255721"/>
            </a:xfrm>
            <a:prstGeom prst="rect">
              <a:avLst/>
            </a:prstGeom>
          </p:spPr>
        </p:pic>
        <p:pic>
          <p:nvPicPr>
            <p:cNvPr id="8" name="Picture 7">
              <a:extLst>
                <a:ext uri="{FF2B5EF4-FFF2-40B4-BE49-F238E27FC236}">
                  <a16:creationId xmlns:a16="http://schemas.microsoft.com/office/drawing/2014/main" id="{16B55EEF-4171-3132-C1F7-971D81B88069}"/>
                </a:ext>
              </a:extLst>
            </p:cNvPr>
            <p:cNvPicPr>
              <a:picLocks noChangeAspect="1"/>
            </p:cNvPicPr>
            <p:nvPr/>
          </p:nvPicPr>
          <p:blipFill>
            <a:blip r:embed="rId6"/>
            <a:stretch>
              <a:fillRect/>
            </a:stretch>
          </p:blipFill>
          <p:spPr>
            <a:xfrm>
              <a:off x="225819" y="2349520"/>
              <a:ext cx="2408972" cy="1222020"/>
            </a:xfrm>
            <a:prstGeom prst="rect">
              <a:avLst/>
            </a:prstGeom>
          </p:spPr>
        </p:pic>
      </p:grpSp>
      <p:sp>
        <p:nvSpPr>
          <p:cNvPr id="10" name="Rectangle 9">
            <a:extLst>
              <a:ext uri="{FF2B5EF4-FFF2-40B4-BE49-F238E27FC236}">
                <a16:creationId xmlns:a16="http://schemas.microsoft.com/office/drawing/2014/main" id="{09B05497-44D9-9EB6-44CF-C48D7E6532F1}"/>
              </a:ext>
            </a:extLst>
          </p:cNvPr>
          <p:cNvSpPr/>
          <p:nvPr/>
        </p:nvSpPr>
        <p:spPr>
          <a:xfrm>
            <a:off x="9929767" y="969044"/>
            <a:ext cx="1878167" cy="424998"/>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Change to *xlsx</a:t>
            </a:r>
            <a:endParaRPr lang="en-US" b="1" dirty="0">
              <a:solidFill>
                <a:srgbClr val="C00000"/>
              </a:solidFill>
              <a:sym typeface="Wingdings" panose="05000000000000000000" pitchFamily="2" charset="2"/>
            </a:endParaRPr>
          </a:p>
        </p:txBody>
      </p:sp>
    </p:spTree>
    <p:extLst>
      <p:ext uri="{BB962C8B-B14F-4D97-AF65-F5344CB8AC3E}">
        <p14:creationId xmlns:p14="http://schemas.microsoft.com/office/powerpoint/2010/main" val="282998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8"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918D20-62B3-19C1-4FBD-2C586133C971}"/>
              </a:ext>
            </a:extLst>
          </p:cNvPr>
          <p:cNvPicPr>
            <a:picLocks noChangeAspect="1"/>
          </p:cNvPicPr>
          <p:nvPr/>
        </p:nvPicPr>
        <p:blipFill>
          <a:blip r:embed="rId2"/>
          <a:stretch>
            <a:fillRect/>
          </a:stretch>
        </p:blipFill>
        <p:spPr>
          <a:xfrm>
            <a:off x="965690" y="210895"/>
            <a:ext cx="2156192" cy="2287756"/>
          </a:xfrm>
          <a:prstGeom prst="rect">
            <a:avLst/>
          </a:prstGeom>
          <a:ln>
            <a:solidFill>
              <a:schemeClr val="tx1"/>
            </a:solidFill>
          </a:ln>
        </p:spPr>
      </p:pic>
      <p:pic>
        <p:nvPicPr>
          <p:cNvPr id="9" name="Picture 8">
            <a:extLst>
              <a:ext uri="{FF2B5EF4-FFF2-40B4-BE49-F238E27FC236}">
                <a16:creationId xmlns:a16="http://schemas.microsoft.com/office/drawing/2014/main" id="{FC53F010-22CC-C03C-0D64-58831B5DF559}"/>
              </a:ext>
            </a:extLst>
          </p:cNvPr>
          <p:cNvPicPr>
            <a:picLocks noChangeAspect="1"/>
          </p:cNvPicPr>
          <p:nvPr/>
        </p:nvPicPr>
        <p:blipFill>
          <a:blip r:embed="rId3"/>
          <a:stretch>
            <a:fillRect/>
          </a:stretch>
        </p:blipFill>
        <p:spPr>
          <a:xfrm>
            <a:off x="4174611" y="210895"/>
            <a:ext cx="6080877" cy="3218105"/>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33F4F28B-C2D0-06A3-F2AD-14A932AC12DE}"/>
              </a:ext>
            </a:extLst>
          </p:cNvPr>
          <p:cNvCxnSpPr>
            <a:cxnSpLocks/>
            <a:endCxn id="9" idx="1"/>
          </p:cNvCxnSpPr>
          <p:nvPr/>
        </p:nvCxnSpPr>
        <p:spPr>
          <a:xfrm>
            <a:off x="2530549" y="1775637"/>
            <a:ext cx="1644062" cy="4431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35E0F72-5DEC-6418-ED76-178841AF8CE7}"/>
              </a:ext>
            </a:extLst>
          </p:cNvPr>
          <p:cNvSpPr/>
          <p:nvPr/>
        </p:nvSpPr>
        <p:spPr>
          <a:xfrm>
            <a:off x="910487" y="2290066"/>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For Each </a:t>
            </a:r>
            <a:r>
              <a:rPr lang="en-US" dirty="0"/>
              <a:t>action to the flow.</a:t>
            </a:r>
            <a:endParaRPr lang="en-US" b="1" dirty="0">
              <a:solidFill>
                <a:srgbClr val="C00000"/>
              </a:solidFill>
              <a:sym typeface="Wingdings" panose="05000000000000000000" pitchFamily="2" charset="2"/>
            </a:endParaRPr>
          </a:p>
        </p:txBody>
      </p:sp>
      <p:cxnSp>
        <p:nvCxnSpPr>
          <p:cNvPr id="14" name="Straight Arrow Connector 13">
            <a:extLst>
              <a:ext uri="{FF2B5EF4-FFF2-40B4-BE49-F238E27FC236}">
                <a16:creationId xmlns:a16="http://schemas.microsoft.com/office/drawing/2014/main" id="{A0168E63-EDFE-4A22-4B25-62EDEE376C50}"/>
              </a:ext>
            </a:extLst>
          </p:cNvPr>
          <p:cNvCxnSpPr>
            <a:cxnSpLocks/>
          </p:cNvCxnSpPr>
          <p:nvPr/>
        </p:nvCxnSpPr>
        <p:spPr>
          <a:xfrm flipH="1">
            <a:off x="6074296" y="1080836"/>
            <a:ext cx="1869379" cy="7604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0F6280-CD60-8757-F6D0-70B959FDCCC0}"/>
              </a:ext>
            </a:extLst>
          </p:cNvPr>
          <p:cNvSpPr/>
          <p:nvPr/>
        </p:nvSpPr>
        <p:spPr>
          <a:xfrm>
            <a:off x="7943675" y="497694"/>
            <a:ext cx="3771900" cy="11662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As our files from the folder is stored in the </a:t>
            </a:r>
            <a:r>
              <a:rPr lang="en-US" sz="2000" b="1" dirty="0"/>
              <a:t>Files</a:t>
            </a:r>
            <a:r>
              <a:rPr lang="en-US" sz="2000" dirty="0"/>
              <a:t> variable, choose </a:t>
            </a:r>
            <a:r>
              <a:rPr lang="en-US" sz="2000" b="1" dirty="0"/>
              <a:t>Files</a:t>
            </a:r>
            <a:r>
              <a:rPr lang="en-US" sz="2000" dirty="0"/>
              <a:t> here.</a:t>
            </a:r>
            <a:endParaRPr lang="en-US" sz="2000" dirty="0">
              <a:sym typeface="Wingdings" panose="05000000000000000000" pitchFamily="2" charset="2"/>
            </a:endParaRPr>
          </a:p>
        </p:txBody>
      </p:sp>
      <p:cxnSp>
        <p:nvCxnSpPr>
          <p:cNvPr id="18" name="Straight Arrow Connector 17">
            <a:extLst>
              <a:ext uri="{FF2B5EF4-FFF2-40B4-BE49-F238E27FC236}">
                <a16:creationId xmlns:a16="http://schemas.microsoft.com/office/drawing/2014/main" id="{4ED29372-7FA1-AC1F-2BCC-D7ACB7336278}"/>
              </a:ext>
            </a:extLst>
          </p:cNvPr>
          <p:cNvCxnSpPr>
            <a:cxnSpLocks/>
          </p:cNvCxnSpPr>
          <p:nvPr/>
        </p:nvCxnSpPr>
        <p:spPr>
          <a:xfrm flipV="1">
            <a:off x="5168674" y="2521150"/>
            <a:ext cx="286640" cy="5474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9FBE2F9-580A-4C48-B245-21D3E3DC554D}"/>
              </a:ext>
            </a:extLst>
          </p:cNvPr>
          <p:cNvSpPr/>
          <p:nvPr/>
        </p:nvSpPr>
        <p:spPr>
          <a:xfrm>
            <a:off x="3821787" y="2996973"/>
            <a:ext cx="3771900" cy="10937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Notice I change the variable name to </a:t>
            </a:r>
            <a:r>
              <a:rPr lang="en-US" sz="2000" b="1" dirty="0" err="1"/>
              <a:t>excelFile</a:t>
            </a:r>
            <a:r>
              <a:rPr lang="en-US" sz="2000" dirty="0"/>
              <a:t>. This allows us to understand the flow better.</a:t>
            </a:r>
            <a:endParaRPr lang="en-US" sz="2000" dirty="0">
              <a:sym typeface="Wingdings" panose="05000000000000000000" pitchFamily="2" charset="2"/>
            </a:endParaRPr>
          </a:p>
        </p:txBody>
      </p:sp>
      <p:pic>
        <p:nvPicPr>
          <p:cNvPr id="22" name="Picture 21">
            <a:extLst>
              <a:ext uri="{FF2B5EF4-FFF2-40B4-BE49-F238E27FC236}">
                <a16:creationId xmlns:a16="http://schemas.microsoft.com/office/drawing/2014/main" id="{BEB23F2B-9DA2-90CA-38F8-9C553A48BFE8}"/>
              </a:ext>
            </a:extLst>
          </p:cNvPr>
          <p:cNvPicPr>
            <a:picLocks noChangeAspect="1"/>
          </p:cNvPicPr>
          <p:nvPr/>
        </p:nvPicPr>
        <p:blipFill>
          <a:blip r:embed="rId4"/>
          <a:stretch>
            <a:fillRect/>
          </a:stretch>
        </p:blipFill>
        <p:spPr>
          <a:xfrm>
            <a:off x="646714" y="4290183"/>
            <a:ext cx="4187410" cy="691224"/>
          </a:xfrm>
          <a:prstGeom prst="rect">
            <a:avLst/>
          </a:prstGeom>
          <a:ln>
            <a:solidFill>
              <a:schemeClr val="tx1"/>
            </a:solidFill>
          </a:ln>
        </p:spPr>
      </p:pic>
      <p:cxnSp>
        <p:nvCxnSpPr>
          <p:cNvPr id="23" name="Straight Arrow Connector 22">
            <a:extLst>
              <a:ext uri="{FF2B5EF4-FFF2-40B4-BE49-F238E27FC236}">
                <a16:creationId xmlns:a16="http://schemas.microsoft.com/office/drawing/2014/main" id="{DDE112DD-9F23-3E5C-A9EB-C86EE97417F6}"/>
              </a:ext>
            </a:extLst>
          </p:cNvPr>
          <p:cNvCxnSpPr>
            <a:cxnSpLocks/>
          </p:cNvCxnSpPr>
          <p:nvPr/>
        </p:nvCxnSpPr>
        <p:spPr>
          <a:xfrm flipV="1">
            <a:off x="2528509" y="4762206"/>
            <a:ext cx="286640" cy="5474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FA6C372-337C-2B31-B134-18311BD757D1}"/>
              </a:ext>
            </a:extLst>
          </p:cNvPr>
          <p:cNvSpPr/>
          <p:nvPr/>
        </p:nvSpPr>
        <p:spPr>
          <a:xfrm>
            <a:off x="1289198" y="5288998"/>
            <a:ext cx="3771900" cy="10937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The action is created. Now we need to open each of the excel file.</a:t>
            </a:r>
            <a:endParaRPr lang="en-US" sz="2000" dirty="0">
              <a:sym typeface="Wingdings" panose="05000000000000000000" pitchFamily="2" charset="2"/>
            </a:endParaRPr>
          </a:p>
        </p:txBody>
      </p:sp>
    </p:spTree>
    <p:extLst>
      <p:ext uri="{BB962C8B-B14F-4D97-AF65-F5344CB8AC3E}">
        <p14:creationId xmlns:p14="http://schemas.microsoft.com/office/powerpoint/2010/main" val="415726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FC6F04-E2DF-A8FF-5B35-9F29269B4057}"/>
              </a:ext>
            </a:extLst>
          </p:cNvPr>
          <p:cNvSpPr/>
          <p:nvPr/>
        </p:nvSpPr>
        <p:spPr>
          <a:xfrm>
            <a:off x="8554046" y="3835223"/>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Launch Excel </a:t>
            </a:r>
            <a:r>
              <a:rPr lang="en-US" dirty="0"/>
              <a:t>action to the </a:t>
            </a:r>
            <a:r>
              <a:rPr lang="en-US" b="1" dirty="0"/>
              <a:t>FOR EACH flow.</a:t>
            </a:r>
          </a:p>
        </p:txBody>
      </p:sp>
      <p:cxnSp>
        <p:nvCxnSpPr>
          <p:cNvPr id="10" name="Straight Arrow Connector 9">
            <a:extLst>
              <a:ext uri="{FF2B5EF4-FFF2-40B4-BE49-F238E27FC236}">
                <a16:creationId xmlns:a16="http://schemas.microsoft.com/office/drawing/2014/main" id="{EEB98D38-9D80-385F-C162-EC5F14BF7513}"/>
              </a:ext>
            </a:extLst>
          </p:cNvPr>
          <p:cNvCxnSpPr>
            <a:cxnSpLocks/>
            <a:stCxn id="13" idx="2"/>
          </p:cNvCxnSpPr>
          <p:nvPr/>
        </p:nvCxnSpPr>
        <p:spPr>
          <a:xfrm flipH="1">
            <a:off x="5417976" y="1669856"/>
            <a:ext cx="415034" cy="3508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CD869F1-2DD3-540C-4A27-D58200A76876}"/>
              </a:ext>
            </a:extLst>
          </p:cNvPr>
          <p:cNvCxnSpPr>
            <a:cxnSpLocks/>
          </p:cNvCxnSpPr>
          <p:nvPr/>
        </p:nvCxnSpPr>
        <p:spPr>
          <a:xfrm flipV="1">
            <a:off x="7070651" y="2700169"/>
            <a:ext cx="266064" cy="43660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BE4168-B0DE-3859-9336-1AFC1BE99927}"/>
              </a:ext>
            </a:extLst>
          </p:cNvPr>
          <p:cNvSpPr/>
          <p:nvPr/>
        </p:nvSpPr>
        <p:spPr>
          <a:xfrm>
            <a:off x="3838175" y="660206"/>
            <a:ext cx="398966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Choose </a:t>
            </a:r>
            <a:r>
              <a:rPr lang="en-US" b="1" dirty="0"/>
              <a:t>“and open the following document” </a:t>
            </a:r>
          </a:p>
          <a:p>
            <a:pPr algn="ctr"/>
            <a:r>
              <a:rPr lang="en-US" dirty="0">
                <a:solidFill>
                  <a:srgbClr val="C00000"/>
                </a:solidFill>
                <a:sym typeface="Wingdings" panose="05000000000000000000" pitchFamily="2" charset="2"/>
              </a:rPr>
              <a:t>Remember, we are trying to open the current file in the loops from the folder</a:t>
            </a:r>
          </a:p>
        </p:txBody>
      </p:sp>
      <p:sp>
        <p:nvSpPr>
          <p:cNvPr id="17" name="Rectangle 16">
            <a:extLst>
              <a:ext uri="{FF2B5EF4-FFF2-40B4-BE49-F238E27FC236}">
                <a16:creationId xmlns:a16="http://schemas.microsoft.com/office/drawing/2014/main" id="{221BB735-0D6B-DD2D-2B7D-EFF4860C5646}"/>
              </a:ext>
            </a:extLst>
          </p:cNvPr>
          <p:cNvSpPr/>
          <p:nvPr/>
        </p:nvSpPr>
        <p:spPr>
          <a:xfrm>
            <a:off x="4543468" y="3136772"/>
            <a:ext cx="3148250" cy="9646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Since we stored the current file in this </a:t>
            </a:r>
            <a:r>
              <a:rPr lang="en-US" b="1" dirty="0" err="1"/>
              <a:t>excelFile</a:t>
            </a:r>
            <a:r>
              <a:rPr lang="en-US" dirty="0"/>
              <a:t> variable, let’s select it from here</a:t>
            </a:r>
            <a:endParaRPr lang="en-US" dirty="0">
              <a:solidFill>
                <a:srgbClr val="C00000"/>
              </a:solidFill>
              <a:sym typeface="Wingdings" panose="05000000000000000000" pitchFamily="2" charset="2"/>
            </a:endParaRPr>
          </a:p>
        </p:txBody>
      </p:sp>
      <p:cxnSp>
        <p:nvCxnSpPr>
          <p:cNvPr id="18" name="Straight Arrow Connector 17">
            <a:extLst>
              <a:ext uri="{FF2B5EF4-FFF2-40B4-BE49-F238E27FC236}">
                <a16:creationId xmlns:a16="http://schemas.microsoft.com/office/drawing/2014/main" id="{E121BA76-3922-5C63-FA45-44684D7CD0F5}"/>
              </a:ext>
            </a:extLst>
          </p:cNvPr>
          <p:cNvCxnSpPr>
            <a:cxnSpLocks/>
          </p:cNvCxnSpPr>
          <p:nvPr/>
        </p:nvCxnSpPr>
        <p:spPr>
          <a:xfrm>
            <a:off x="5865861" y="4514914"/>
            <a:ext cx="397856" cy="3465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FDD32DA-2B7E-11FC-5B0B-760A4A771A50}"/>
              </a:ext>
            </a:extLst>
          </p:cNvPr>
          <p:cNvPicPr>
            <a:picLocks noChangeAspect="1"/>
          </p:cNvPicPr>
          <p:nvPr/>
        </p:nvPicPr>
        <p:blipFill>
          <a:blip r:embed="rId3"/>
          <a:stretch>
            <a:fillRect/>
          </a:stretch>
        </p:blipFill>
        <p:spPr>
          <a:xfrm>
            <a:off x="7034752" y="5435708"/>
            <a:ext cx="4858000" cy="1130358"/>
          </a:xfrm>
          <a:prstGeom prst="rect">
            <a:avLst/>
          </a:prstGeom>
          <a:ln>
            <a:solidFill>
              <a:schemeClr val="tx1"/>
            </a:solidFill>
          </a:ln>
        </p:spPr>
      </p:pic>
      <p:cxnSp>
        <p:nvCxnSpPr>
          <p:cNvPr id="20" name="Straight Arrow Connector 19">
            <a:extLst>
              <a:ext uri="{FF2B5EF4-FFF2-40B4-BE49-F238E27FC236}">
                <a16:creationId xmlns:a16="http://schemas.microsoft.com/office/drawing/2014/main" id="{2DA7D307-3CAF-9F5E-E6B4-EC2990937240}"/>
              </a:ext>
            </a:extLst>
          </p:cNvPr>
          <p:cNvCxnSpPr>
            <a:cxnSpLocks/>
          </p:cNvCxnSpPr>
          <p:nvPr/>
        </p:nvCxnSpPr>
        <p:spPr>
          <a:xfrm flipH="1">
            <a:off x="9335385" y="5091458"/>
            <a:ext cx="256734" cy="55970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A5A1DB-57C3-2945-0243-479A6589FDE3}"/>
              </a:ext>
            </a:extLst>
          </p:cNvPr>
          <p:cNvCxnSpPr>
            <a:cxnSpLocks/>
          </p:cNvCxnSpPr>
          <p:nvPr/>
        </p:nvCxnSpPr>
        <p:spPr>
          <a:xfrm flipV="1">
            <a:off x="3485478" y="4412512"/>
            <a:ext cx="448569" cy="27569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09BEB1E-D26C-1C3D-E873-59D94B98A1C7}"/>
              </a:ext>
            </a:extLst>
          </p:cNvPr>
          <p:cNvGrpSpPr/>
          <p:nvPr/>
        </p:nvGrpSpPr>
        <p:grpSpPr>
          <a:xfrm>
            <a:off x="242103" y="118761"/>
            <a:ext cx="7815375" cy="5174185"/>
            <a:chOff x="242103" y="118761"/>
            <a:chExt cx="7815375" cy="5174185"/>
          </a:xfrm>
        </p:grpSpPr>
        <p:pic>
          <p:nvPicPr>
            <p:cNvPr id="5" name="Picture 4">
              <a:extLst>
                <a:ext uri="{FF2B5EF4-FFF2-40B4-BE49-F238E27FC236}">
                  <a16:creationId xmlns:a16="http://schemas.microsoft.com/office/drawing/2014/main" id="{BE53F816-2A43-FB79-F537-35A19AC2E220}"/>
                </a:ext>
              </a:extLst>
            </p:cNvPr>
            <p:cNvPicPr>
              <a:picLocks noChangeAspect="1"/>
            </p:cNvPicPr>
            <p:nvPr/>
          </p:nvPicPr>
          <p:blipFill>
            <a:blip r:embed="rId4"/>
            <a:stretch>
              <a:fillRect/>
            </a:stretch>
          </p:blipFill>
          <p:spPr>
            <a:xfrm>
              <a:off x="242103" y="118761"/>
              <a:ext cx="7815375" cy="5174185"/>
            </a:xfrm>
            <a:prstGeom prst="rect">
              <a:avLst/>
            </a:prstGeom>
            <a:ln>
              <a:solidFill>
                <a:schemeClr val="tx1"/>
              </a:solidFill>
            </a:ln>
          </p:spPr>
        </p:pic>
        <p:pic>
          <p:nvPicPr>
            <p:cNvPr id="8" name="Picture 7">
              <a:extLst>
                <a:ext uri="{FF2B5EF4-FFF2-40B4-BE49-F238E27FC236}">
                  <a16:creationId xmlns:a16="http://schemas.microsoft.com/office/drawing/2014/main" id="{B61C875C-D73C-0EFE-6B57-A09928F3556B}"/>
                </a:ext>
              </a:extLst>
            </p:cNvPr>
            <p:cNvPicPr>
              <a:picLocks noChangeAspect="1"/>
            </p:cNvPicPr>
            <p:nvPr/>
          </p:nvPicPr>
          <p:blipFill>
            <a:blip r:embed="rId5"/>
            <a:stretch>
              <a:fillRect/>
            </a:stretch>
          </p:blipFill>
          <p:spPr>
            <a:xfrm>
              <a:off x="267433" y="156205"/>
              <a:ext cx="1772706" cy="1689088"/>
            </a:xfrm>
            <a:prstGeom prst="rect">
              <a:avLst/>
            </a:prstGeom>
          </p:spPr>
        </p:pic>
        <p:pic>
          <p:nvPicPr>
            <p:cNvPr id="14" name="Picture 13">
              <a:extLst>
                <a:ext uri="{FF2B5EF4-FFF2-40B4-BE49-F238E27FC236}">
                  <a16:creationId xmlns:a16="http://schemas.microsoft.com/office/drawing/2014/main" id="{FE35E623-AEF3-7DF2-9406-B9EAC91ECCE1}"/>
                </a:ext>
              </a:extLst>
            </p:cNvPr>
            <p:cNvPicPr>
              <a:picLocks noChangeAspect="1"/>
            </p:cNvPicPr>
            <p:nvPr/>
          </p:nvPicPr>
          <p:blipFill>
            <a:blip r:embed="rId6"/>
            <a:stretch>
              <a:fillRect/>
            </a:stretch>
          </p:blipFill>
          <p:spPr>
            <a:xfrm>
              <a:off x="260610" y="1714500"/>
              <a:ext cx="1772706" cy="3578446"/>
            </a:xfrm>
            <a:prstGeom prst="rect">
              <a:avLst/>
            </a:prstGeom>
          </p:spPr>
        </p:pic>
      </p:grpSp>
      <p:sp>
        <p:nvSpPr>
          <p:cNvPr id="15" name="Rectangle 14">
            <a:extLst>
              <a:ext uri="{FF2B5EF4-FFF2-40B4-BE49-F238E27FC236}">
                <a16:creationId xmlns:a16="http://schemas.microsoft.com/office/drawing/2014/main" id="{0FA10CF6-AA2D-2F95-CD95-DAB779A364B7}"/>
              </a:ext>
            </a:extLst>
          </p:cNvPr>
          <p:cNvSpPr/>
          <p:nvPr/>
        </p:nvSpPr>
        <p:spPr>
          <a:xfrm>
            <a:off x="1177769" y="4734324"/>
            <a:ext cx="2550509" cy="11303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err="1"/>
              <a:t>excelInstance</a:t>
            </a:r>
            <a:r>
              <a:rPr lang="en-US" dirty="0"/>
              <a:t> is where the data is at currently.</a:t>
            </a:r>
            <a:endParaRPr lang="en-US" b="1" dirty="0"/>
          </a:p>
        </p:txBody>
      </p:sp>
    </p:spTree>
    <p:extLst>
      <p:ext uri="{BB962C8B-B14F-4D97-AF65-F5344CB8AC3E}">
        <p14:creationId xmlns:p14="http://schemas.microsoft.com/office/powerpoint/2010/main" val="293892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7"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4F6472F-F114-C688-92D1-58796785AED2}"/>
              </a:ext>
            </a:extLst>
          </p:cNvPr>
          <p:cNvPicPr>
            <a:picLocks noChangeAspect="1"/>
          </p:cNvPicPr>
          <p:nvPr/>
        </p:nvPicPr>
        <p:blipFill>
          <a:blip r:embed="rId2"/>
          <a:stretch>
            <a:fillRect/>
          </a:stretch>
        </p:blipFill>
        <p:spPr>
          <a:xfrm>
            <a:off x="102162" y="363019"/>
            <a:ext cx="8103016" cy="3949903"/>
          </a:xfrm>
          <a:prstGeom prst="rect">
            <a:avLst/>
          </a:prstGeom>
        </p:spPr>
      </p:pic>
      <p:cxnSp>
        <p:nvCxnSpPr>
          <p:cNvPr id="10" name="Straight Arrow Connector 9">
            <a:extLst>
              <a:ext uri="{FF2B5EF4-FFF2-40B4-BE49-F238E27FC236}">
                <a16:creationId xmlns:a16="http://schemas.microsoft.com/office/drawing/2014/main" id="{44FA657C-811A-9AC6-ABBE-953B87CE64D4}"/>
              </a:ext>
            </a:extLst>
          </p:cNvPr>
          <p:cNvCxnSpPr>
            <a:cxnSpLocks/>
          </p:cNvCxnSpPr>
          <p:nvPr/>
        </p:nvCxnSpPr>
        <p:spPr>
          <a:xfrm>
            <a:off x="1935126" y="1329070"/>
            <a:ext cx="732341" cy="4253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AC083D-D78E-6732-87EA-4804DF5AD7B2}"/>
              </a:ext>
            </a:extLst>
          </p:cNvPr>
          <p:cNvSpPr/>
          <p:nvPr/>
        </p:nvSpPr>
        <p:spPr>
          <a:xfrm>
            <a:off x="227750" y="4037713"/>
            <a:ext cx="2550509" cy="14039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Read from Excel Worksheet  </a:t>
            </a:r>
            <a:r>
              <a:rPr lang="en-US" dirty="0"/>
              <a:t>action to the </a:t>
            </a:r>
            <a:r>
              <a:rPr lang="en-US" b="1" dirty="0"/>
              <a:t>FOR EACH flow.</a:t>
            </a:r>
          </a:p>
        </p:txBody>
      </p:sp>
      <p:cxnSp>
        <p:nvCxnSpPr>
          <p:cNvPr id="12" name="Straight Arrow Connector 11">
            <a:extLst>
              <a:ext uri="{FF2B5EF4-FFF2-40B4-BE49-F238E27FC236}">
                <a16:creationId xmlns:a16="http://schemas.microsoft.com/office/drawing/2014/main" id="{4AB99E0D-FE61-EF5C-33EF-647D53B57036}"/>
              </a:ext>
            </a:extLst>
          </p:cNvPr>
          <p:cNvCxnSpPr>
            <a:cxnSpLocks/>
          </p:cNvCxnSpPr>
          <p:nvPr/>
        </p:nvCxnSpPr>
        <p:spPr>
          <a:xfrm flipH="1">
            <a:off x="7169887" y="1133134"/>
            <a:ext cx="1314894" cy="3597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CE069E-DB3E-1A2F-35DF-13C8261F4490}"/>
              </a:ext>
            </a:extLst>
          </p:cNvPr>
          <p:cNvCxnSpPr>
            <a:cxnSpLocks/>
          </p:cNvCxnSpPr>
          <p:nvPr/>
        </p:nvCxnSpPr>
        <p:spPr>
          <a:xfrm flipH="1" flipV="1">
            <a:off x="7315200" y="1991113"/>
            <a:ext cx="757709" cy="66170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2DBBC56-8563-93B9-797D-2CB91E9306D4}"/>
              </a:ext>
            </a:extLst>
          </p:cNvPr>
          <p:cNvSpPr/>
          <p:nvPr/>
        </p:nvSpPr>
        <p:spPr>
          <a:xfrm>
            <a:off x="8072909" y="552893"/>
            <a:ext cx="2550509" cy="13556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 previous step, we added the instance of the excel file to </a:t>
            </a:r>
            <a:r>
              <a:rPr lang="en-US" b="1" dirty="0" err="1"/>
              <a:t>ExcelInstance</a:t>
            </a:r>
            <a:r>
              <a:rPr lang="en-US" b="1" dirty="0"/>
              <a:t>. </a:t>
            </a:r>
            <a:r>
              <a:rPr lang="en-US" dirty="0"/>
              <a:t>Choose that variable here.</a:t>
            </a:r>
          </a:p>
        </p:txBody>
      </p:sp>
      <p:sp>
        <p:nvSpPr>
          <p:cNvPr id="22" name="Rectangle 21">
            <a:extLst>
              <a:ext uri="{FF2B5EF4-FFF2-40B4-BE49-F238E27FC236}">
                <a16:creationId xmlns:a16="http://schemas.microsoft.com/office/drawing/2014/main" id="{8D035C0A-03FC-9A78-7CDB-E852E41BD82B}"/>
              </a:ext>
            </a:extLst>
          </p:cNvPr>
          <p:cNvSpPr/>
          <p:nvPr/>
        </p:nvSpPr>
        <p:spPr>
          <a:xfrm>
            <a:off x="8072909" y="2150428"/>
            <a:ext cx="2550509" cy="9876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We want to </a:t>
            </a:r>
            <a:r>
              <a:rPr lang="en-US" b="1" dirty="0"/>
              <a:t>read all the available values</a:t>
            </a:r>
          </a:p>
        </p:txBody>
      </p:sp>
      <p:cxnSp>
        <p:nvCxnSpPr>
          <p:cNvPr id="25" name="Straight Arrow Connector 24">
            <a:extLst>
              <a:ext uri="{FF2B5EF4-FFF2-40B4-BE49-F238E27FC236}">
                <a16:creationId xmlns:a16="http://schemas.microsoft.com/office/drawing/2014/main" id="{F46B64C4-FCE4-B461-4D3E-C115F13197A3}"/>
              </a:ext>
            </a:extLst>
          </p:cNvPr>
          <p:cNvCxnSpPr>
            <a:cxnSpLocks/>
          </p:cNvCxnSpPr>
          <p:nvPr/>
        </p:nvCxnSpPr>
        <p:spPr>
          <a:xfrm flipH="1">
            <a:off x="6543312" y="3339168"/>
            <a:ext cx="474177" cy="49263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62BB71-2D05-2AC0-2AC9-7AE24DEE9C94}"/>
              </a:ext>
            </a:extLst>
          </p:cNvPr>
          <p:cNvCxnSpPr>
            <a:cxnSpLocks/>
          </p:cNvCxnSpPr>
          <p:nvPr/>
        </p:nvCxnSpPr>
        <p:spPr>
          <a:xfrm flipV="1">
            <a:off x="4660785" y="3429000"/>
            <a:ext cx="0" cy="12705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6F39994-AA88-5929-19AA-01D642A9FF74}"/>
              </a:ext>
            </a:extLst>
          </p:cNvPr>
          <p:cNvSpPr/>
          <p:nvPr/>
        </p:nvSpPr>
        <p:spPr>
          <a:xfrm>
            <a:off x="3764722" y="4739712"/>
            <a:ext cx="2550509" cy="84238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Set first line of range to be header. </a:t>
            </a:r>
            <a:endParaRPr lang="en-US" b="1" dirty="0"/>
          </a:p>
        </p:txBody>
      </p:sp>
    </p:spTree>
    <p:extLst>
      <p:ext uri="{BB962C8B-B14F-4D97-AF65-F5344CB8AC3E}">
        <p14:creationId xmlns:p14="http://schemas.microsoft.com/office/powerpoint/2010/main" val="336253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2" grpId="0" animBg="1"/>
      <p:bldP spid="4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2E3-62BE-DB2F-41E7-1F57ACD83286}"/>
              </a:ext>
            </a:extLst>
          </p:cNvPr>
          <p:cNvSpPr>
            <a:spLocks noGrp="1"/>
          </p:cNvSpPr>
          <p:nvPr>
            <p:ph type="title"/>
          </p:nvPr>
        </p:nvSpPr>
        <p:spPr>
          <a:xfrm>
            <a:off x="504713" y="5900161"/>
            <a:ext cx="10515600" cy="653275"/>
          </a:xfrm>
        </p:spPr>
        <p:txBody>
          <a:bodyPr>
            <a:noAutofit/>
          </a:bodyPr>
          <a:lstStyle/>
          <a:p>
            <a:r>
              <a:rPr lang="en-SG" sz="2400" dirty="0"/>
              <a:t>If we need to key in all the values into the form at </a:t>
            </a:r>
            <a:r>
              <a:rPr lang="en-SG" sz="2400" b="1" dirty="0">
                <a:solidFill>
                  <a:srgbClr val="C00000"/>
                </a:solidFill>
                <a:hlinkClick r:id="rId2"/>
              </a:rPr>
              <a:t>https://tinyurl.com/ManpowerFormTest</a:t>
            </a:r>
            <a:r>
              <a:rPr lang="en-SG" sz="2400" b="1" dirty="0">
                <a:solidFill>
                  <a:srgbClr val="C00000"/>
                </a:solidFill>
              </a:rPr>
              <a:t> </a:t>
            </a:r>
            <a:r>
              <a:rPr lang="en-SG" sz="2400" b="1" dirty="0"/>
              <a:t>, what are the things we need?</a:t>
            </a:r>
          </a:p>
        </p:txBody>
      </p:sp>
      <p:pic>
        <p:nvPicPr>
          <p:cNvPr id="5" name="Picture 4">
            <a:extLst>
              <a:ext uri="{FF2B5EF4-FFF2-40B4-BE49-F238E27FC236}">
                <a16:creationId xmlns:a16="http://schemas.microsoft.com/office/drawing/2014/main" id="{84B09ABF-DC07-2DBA-C18D-832421F0881C}"/>
              </a:ext>
            </a:extLst>
          </p:cNvPr>
          <p:cNvPicPr>
            <a:picLocks noChangeAspect="1"/>
          </p:cNvPicPr>
          <p:nvPr/>
        </p:nvPicPr>
        <p:blipFill>
          <a:blip r:embed="rId3"/>
          <a:stretch>
            <a:fillRect/>
          </a:stretch>
        </p:blipFill>
        <p:spPr>
          <a:xfrm>
            <a:off x="2490324" y="986343"/>
            <a:ext cx="6958847" cy="439200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3490626-4725-BE34-3422-6C81D558332F}"/>
              </a:ext>
            </a:extLst>
          </p:cNvPr>
          <p:cNvCxnSpPr>
            <a:cxnSpLocks/>
          </p:cNvCxnSpPr>
          <p:nvPr/>
        </p:nvCxnSpPr>
        <p:spPr>
          <a:xfrm>
            <a:off x="2484981" y="2959993"/>
            <a:ext cx="2252185" cy="143594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757C5E4-ADF3-8D0A-51E5-1CEC449DC9AF}"/>
              </a:ext>
            </a:extLst>
          </p:cNvPr>
          <p:cNvSpPr/>
          <p:nvPr/>
        </p:nvSpPr>
        <p:spPr>
          <a:xfrm>
            <a:off x="140532" y="1823462"/>
            <a:ext cx="2550509" cy="14359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Now, we can finally open the browser for every record and fill up the google form.</a:t>
            </a:r>
            <a:endParaRPr lang="en-US" b="1" dirty="0"/>
          </a:p>
        </p:txBody>
      </p:sp>
      <p:sp>
        <p:nvSpPr>
          <p:cNvPr id="3" name="Rectangle 2">
            <a:extLst>
              <a:ext uri="{FF2B5EF4-FFF2-40B4-BE49-F238E27FC236}">
                <a16:creationId xmlns:a16="http://schemas.microsoft.com/office/drawing/2014/main" id="{F5943158-A374-2BEA-6993-89EADABBCEF6}"/>
              </a:ext>
            </a:extLst>
          </p:cNvPr>
          <p:cNvSpPr/>
          <p:nvPr/>
        </p:nvSpPr>
        <p:spPr>
          <a:xfrm>
            <a:off x="9003826" y="4626005"/>
            <a:ext cx="2585087" cy="1934200"/>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err="1"/>
              <a:t>ExcelData</a:t>
            </a:r>
            <a:r>
              <a:rPr lang="en-US" b="1" dirty="0"/>
              <a:t> </a:t>
            </a:r>
            <a:r>
              <a:rPr lang="en-US" dirty="0"/>
              <a:t>is a table with many rows. So we need to again </a:t>
            </a:r>
            <a:r>
              <a:rPr lang="en-US" b="1" dirty="0"/>
              <a:t>loop </a:t>
            </a:r>
            <a:r>
              <a:rPr lang="en-US" dirty="0"/>
              <a:t>through the </a:t>
            </a:r>
            <a:r>
              <a:rPr lang="en-US" dirty="0" err="1"/>
              <a:t>datatable</a:t>
            </a:r>
            <a:r>
              <a:rPr lang="en-US" dirty="0"/>
              <a:t> with </a:t>
            </a:r>
          </a:p>
          <a:p>
            <a:pPr algn="ctr"/>
            <a:r>
              <a:rPr lang="en-US" b="1" dirty="0"/>
              <a:t>FOR EACH</a:t>
            </a:r>
          </a:p>
          <a:p>
            <a:pPr algn="ctr"/>
            <a:r>
              <a:rPr lang="en-US" b="1" dirty="0">
                <a:solidFill>
                  <a:srgbClr val="C00000"/>
                </a:solidFill>
                <a:sym typeface="Wingdings" panose="05000000000000000000" pitchFamily="2" charset="2"/>
              </a:rPr>
              <a:t>In programming, we call this nested Loop</a:t>
            </a:r>
          </a:p>
        </p:txBody>
      </p:sp>
      <p:cxnSp>
        <p:nvCxnSpPr>
          <p:cNvPr id="4" name="Straight Arrow Connector 3">
            <a:extLst>
              <a:ext uri="{FF2B5EF4-FFF2-40B4-BE49-F238E27FC236}">
                <a16:creationId xmlns:a16="http://schemas.microsoft.com/office/drawing/2014/main" id="{56EB7E79-5C82-6851-20FD-BE061B1FC475}"/>
              </a:ext>
            </a:extLst>
          </p:cNvPr>
          <p:cNvCxnSpPr>
            <a:cxnSpLocks/>
          </p:cNvCxnSpPr>
          <p:nvPr/>
        </p:nvCxnSpPr>
        <p:spPr>
          <a:xfrm flipH="1" flipV="1">
            <a:off x="6583703" y="4048948"/>
            <a:ext cx="2420123" cy="6939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E55FA61-CAE8-2CEB-A13C-D63B9B78D478}"/>
              </a:ext>
            </a:extLst>
          </p:cNvPr>
          <p:cNvPicPr>
            <a:picLocks noChangeAspect="1"/>
          </p:cNvPicPr>
          <p:nvPr/>
        </p:nvPicPr>
        <p:blipFill rotWithShape="1">
          <a:blip r:embed="rId4"/>
          <a:srcRect r="4729"/>
          <a:stretch/>
        </p:blipFill>
        <p:spPr>
          <a:xfrm>
            <a:off x="8906568" y="1029902"/>
            <a:ext cx="3224949" cy="2040975"/>
          </a:xfrm>
          <a:prstGeom prst="rect">
            <a:avLst/>
          </a:prstGeom>
        </p:spPr>
      </p:pic>
      <p:sp>
        <p:nvSpPr>
          <p:cNvPr id="11" name="TextBox 10">
            <a:extLst>
              <a:ext uri="{FF2B5EF4-FFF2-40B4-BE49-F238E27FC236}">
                <a16:creationId xmlns:a16="http://schemas.microsoft.com/office/drawing/2014/main" id="{8CCD73C4-1067-347F-C55C-5D0827DF6543}"/>
              </a:ext>
            </a:extLst>
          </p:cNvPr>
          <p:cNvSpPr txBox="1"/>
          <p:nvPr/>
        </p:nvSpPr>
        <p:spPr>
          <a:xfrm>
            <a:off x="8967051" y="1029901"/>
            <a:ext cx="3224949" cy="2040975"/>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p>
            <a:endParaRPr lang="en-SG" sz="2800" b="1" dirty="0">
              <a:solidFill>
                <a:srgbClr val="C00000"/>
              </a:solidFill>
            </a:endParaRPr>
          </a:p>
        </p:txBody>
      </p:sp>
    </p:spTree>
    <p:extLst>
      <p:ext uri="{BB962C8B-B14F-4D97-AF65-F5344CB8AC3E}">
        <p14:creationId xmlns:p14="http://schemas.microsoft.com/office/powerpoint/2010/main" val="230957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247A3-72C7-4C5C-80B7-292CBDFE8723}"/>
              </a:ext>
            </a:extLst>
          </p:cNvPr>
          <p:cNvPicPr>
            <a:picLocks noChangeAspect="1"/>
          </p:cNvPicPr>
          <p:nvPr/>
        </p:nvPicPr>
        <p:blipFill rotWithShape="1">
          <a:blip r:embed="rId2"/>
          <a:srcRect l="3499"/>
          <a:stretch/>
        </p:blipFill>
        <p:spPr>
          <a:xfrm>
            <a:off x="685800" y="604837"/>
            <a:ext cx="6352922" cy="5186363"/>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6EF7897B-2624-40A0-9D37-57457F3CBFAC}"/>
              </a:ext>
            </a:extLst>
          </p:cNvPr>
          <p:cNvCxnSpPr>
            <a:cxnSpLocks/>
          </p:cNvCxnSpPr>
          <p:nvPr/>
        </p:nvCxnSpPr>
        <p:spPr>
          <a:xfrm flipH="1" flipV="1">
            <a:off x="2591511" y="2006895"/>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D819F80-2B18-42D6-A4EC-E5D9F07365EA}"/>
              </a:ext>
            </a:extLst>
          </p:cNvPr>
          <p:cNvCxnSpPr>
            <a:cxnSpLocks/>
          </p:cNvCxnSpPr>
          <p:nvPr/>
        </p:nvCxnSpPr>
        <p:spPr>
          <a:xfrm flipH="1" flipV="1">
            <a:off x="3529241" y="5546872"/>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E89C56-F2B1-49AD-87D9-C79E987DCEB3}"/>
              </a:ext>
            </a:extLst>
          </p:cNvPr>
          <p:cNvCxnSpPr>
            <a:cxnSpLocks/>
          </p:cNvCxnSpPr>
          <p:nvPr/>
        </p:nvCxnSpPr>
        <p:spPr>
          <a:xfrm flipH="1" flipV="1">
            <a:off x="5762980" y="4651522"/>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780DBA1-A37A-429D-8309-9428D73D6E1D}"/>
              </a:ext>
            </a:extLst>
          </p:cNvPr>
          <p:cNvSpPr/>
          <p:nvPr/>
        </p:nvSpPr>
        <p:spPr>
          <a:xfrm>
            <a:off x="7186626" y="249713"/>
            <a:ext cx="4827726" cy="17571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Create a new profile by:</a:t>
            </a:r>
          </a:p>
          <a:p>
            <a:pPr algn="ctr"/>
            <a:endParaRPr lang="en-US" dirty="0"/>
          </a:p>
          <a:p>
            <a:pPr algn="ctr"/>
            <a:r>
              <a:rPr lang="en-US" b="1" dirty="0"/>
              <a:t>Click Options </a:t>
            </a:r>
            <a:r>
              <a:rPr lang="en-US" b="1" dirty="0">
                <a:sym typeface="Wingdings" panose="05000000000000000000" pitchFamily="2" charset="2"/>
              </a:rPr>
              <a:t> New…</a:t>
            </a:r>
          </a:p>
          <a:p>
            <a:pPr algn="ctr"/>
            <a:r>
              <a:rPr lang="en-US" b="1" dirty="0">
                <a:sym typeface="Wingdings" panose="05000000000000000000" pitchFamily="2" charset="2"/>
              </a:rPr>
              <a:t>Type Profile Name to be </a:t>
            </a:r>
            <a:r>
              <a:rPr lang="en-US" b="1" dirty="0">
                <a:solidFill>
                  <a:srgbClr val="C00000"/>
                </a:solidFill>
                <a:sym typeface="Wingdings" panose="05000000000000000000" pitchFamily="2" charset="2"/>
              </a:rPr>
              <a:t>RPA Test</a:t>
            </a:r>
          </a:p>
          <a:p>
            <a:pPr algn="ctr"/>
            <a:r>
              <a:rPr lang="en-US" b="1" dirty="0">
                <a:sym typeface="Wingdings" panose="05000000000000000000" pitchFamily="2" charset="2"/>
              </a:rPr>
              <a:t> OK</a:t>
            </a:r>
          </a:p>
        </p:txBody>
      </p:sp>
      <p:pic>
        <p:nvPicPr>
          <p:cNvPr id="10" name="Picture 9">
            <a:extLst>
              <a:ext uri="{FF2B5EF4-FFF2-40B4-BE49-F238E27FC236}">
                <a16:creationId xmlns:a16="http://schemas.microsoft.com/office/drawing/2014/main" id="{C5103EE9-4D28-4BEB-B138-545F91AEDCED}"/>
              </a:ext>
            </a:extLst>
          </p:cNvPr>
          <p:cNvPicPr>
            <a:picLocks noChangeAspect="1"/>
          </p:cNvPicPr>
          <p:nvPr/>
        </p:nvPicPr>
        <p:blipFill>
          <a:blip r:embed="rId3"/>
          <a:stretch>
            <a:fillRect/>
          </a:stretch>
        </p:blipFill>
        <p:spPr>
          <a:xfrm>
            <a:off x="7467600" y="2286941"/>
            <a:ext cx="4724400" cy="3857625"/>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E035EEEF-D102-4B49-BCAD-0BAB2EA20917}"/>
              </a:ext>
            </a:extLst>
          </p:cNvPr>
          <p:cNvCxnSpPr>
            <a:cxnSpLocks/>
          </p:cNvCxnSpPr>
          <p:nvPr/>
        </p:nvCxnSpPr>
        <p:spPr>
          <a:xfrm flipH="1" flipV="1">
            <a:off x="11001730" y="581811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518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8922-170A-333A-7117-DCCA772C94FE}"/>
              </a:ext>
            </a:extLst>
          </p:cNvPr>
          <p:cNvSpPr>
            <a:spLocks noGrp="1"/>
          </p:cNvSpPr>
          <p:nvPr>
            <p:ph type="title"/>
          </p:nvPr>
        </p:nvSpPr>
        <p:spPr/>
        <p:txBody>
          <a:bodyPr/>
          <a:lstStyle/>
          <a:p>
            <a:r>
              <a:rPr lang="en-SG" dirty="0"/>
              <a:t>The things we need in our For Loop</a:t>
            </a:r>
          </a:p>
        </p:txBody>
      </p:sp>
      <p:sp>
        <p:nvSpPr>
          <p:cNvPr id="3" name="Content Placeholder 2">
            <a:extLst>
              <a:ext uri="{FF2B5EF4-FFF2-40B4-BE49-F238E27FC236}">
                <a16:creationId xmlns:a16="http://schemas.microsoft.com/office/drawing/2014/main" id="{C47E9612-AAA9-C088-1B9E-4333F690AD77}"/>
              </a:ext>
            </a:extLst>
          </p:cNvPr>
          <p:cNvSpPr>
            <a:spLocks noGrp="1"/>
          </p:cNvSpPr>
          <p:nvPr>
            <p:ph idx="1"/>
          </p:nvPr>
        </p:nvSpPr>
        <p:spPr/>
        <p:txBody>
          <a:bodyPr/>
          <a:lstStyle/>
          <a:p>
            <a:pPr marL="0" indent="0">
              <a:buNone/>
            </a:pPr>
            <a:r>
              <a:rPr lang="en-SG" sz="2800" dirty="0"/>
              <a:t>1) The correct RPA UI Automation of keying in the values into the website for 1 set of value first</a:t>
            </a:r>
          </a:p>
          <a:p>
            <a:endParaRPr lang="en-SG" dirty="0"/>
          </a:p>
          <a:p>
            <a:pPr marL="0" indent="0">
              <a:buNone/>
            </a:pPr>
            <a:r>
              <a:rPr lang="en-SG" dirty="0"/>
              <a:t>2) Dynamically change the values that we need to key into the website</a:t>
            </a:r>
          </a:p>
          <a:p>
            <a:pPr lvl="1"/>
            <a:r>
              <a:rPr lang="en-SG" dirty="0" err="1"/>
              <a:t>E.g</a:t>
            </a:r>
            <a:r>
              <a:rPr lang="en-SG" dirty="0"/>
              <a:t> using variables like %row[‘name’]%</a:t>
            </a:r>
          </a:p>
          <a:p>
            <a:pPr marL="0" indent="0">
              <a:buNone/>
            </a:pPr>
            <a:endParaRPr lang="en-SG" dirty="0"/>
          </a:p>
          <a:p>
            <a:pPr marL="0" indent="0">
              <a:buNone/>
            </a:pPr>
            <a:r>
              <a:rPr lang="en-SG" dirty="0"/>
              <a:t>3) The repeated steps of launching and closing the chrome and clicking the buttons within the form</a:t>
            </a:r>
          </a:p>
        </p:txBody>
      </p:sp>
    </p:spTree>
    <p:extLst>
      <p:ext uri="{BB962C8B-B14F-4D97-AF65-F5344CB8AC3E}">
        <p14:creationId xmlns:p14="http://schemas.microsoft.com/office/powerpoint/2010/main" val="3520094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8A2A24-E2BB-4B5D-9BD5-82C42D58ACC1}"/>
              </a:ext>
            </a:extLst>
          </p:cNvPr>
          <p:cNvPicPr>
            <a:picLocks noChangeAspect="1"/>
          </p:cNvPicPr>
          <p:nvPr/>
        </p:nvPicPr>
        <p:blipFill>
          <a:blip r:embed="rId2"/>
          <a:stretch>
            <a:fillRect/>
          </a:stretch>
        </p:blipFill>
        <p:spPr>
          <a:xfrm>
            <a:off x="364869" y="1220727"/>
            <a:ext cx="8198271" cy="4191215"/>
          </a:xfrm>
          <a:prstGeom prst="rect">
            <a:avLst/>
          </a:prstGeom>
        </p:spPr>
      </p:pic>
      <p:sp>
        <p:nvSpPr>
          <p:cNvPr id="5" name="TextBox 4">
            <a:extLst>
              <a:ext uri="{FF2B5EF4-FFF2-40B4-BE49-F238E27FC236}">
                <a16:creationId xmlns:a16="http://schemas.microsoft.com/office/drawing/2014/main" id="{5311E53A-E379-EEBF-CAF4-85F858270F84}"/>
              </a:ext>
            </a:extLst>
          </p:cNvPr>
          <p:cNvSpPr txBox="1"/>
          <p:nvPr/>
        </p:nvSpPr>
        <p:spPr>
          <a:xfrm>
            <a:off x="2589852" y="279271"/>
            <a:ext cx="6201439"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SG" sz="2800" b="1" dirty="0">
                <a:solidFill>
                  <a:srgbClr val="C00000"/>
                </a:solidFill>
              </a:rPr>
              <a:t>https://tinyurl.com/ManpowerFormTest</a:t>
            </a:r>
          </a:p>
        </p:txBody>
      </p:sp>
      <p:cxnSp>
        <p:nvCxnSpPr>
          <p:cNvPr id="8" name="Straight Arrow Connector 7">
            <a:extLst>
              <a:ext uri="{FF2B5EF4-FFF2-40B4-BE49-F238E27FC236}">
                <a16:creationId xmlns:a16="http://schemas.microsoft.com/office/drawing/2014/main" id="{C83E4F14-3033-7A44-F1E3-EE892F39EDDD}"/>
              </a:ext>
            </a:extLst>
          </p:cNvPr>
          <p:cNvCxnSpPr>
            <a:cxnSpLocks/>
          </p:cNvCxnSpPr>
          <p:nvPr/>
        </p:nvCxnSpPr>
        <p:spPr>
          <a:xfrm flipV="1">
            <a:off x="2264229" y="1393371"/>
            <a:ext cx="384864" cy="11647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8126DD5-B850-0724-E00F-7BF87753292C}"/>
              </a:ext>
            </a:extLst>
          </p:cNvPr>
          <p:cNvSpPr/>
          <p:nvPr/>
        </p:nvSpPr>
        <p:spPr>
          <a:xfrm>
            <a:off x="364869" y="5190398"/>
            <a:ext cx="2550509"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Search and drag </a:t>
            </a:r>
            <a:r>
              <a:rPr lang="en-US" b="1" dirty="0"/>
              <a:t>Launch new Microsoft Edge </a:t>
            </a:r>
            <a:r>
              <a:rPr lang="en-US" dirty="0"/>
              <a:t>action to the </a:t>
            </a:r>
            <a:r>
              <a:rPr lang="en-US" b="1" dirty="0"/>
              <a:t>FOR EACH flow.</a:t>
            </a:r>
          </a:p>
        </p:txBody>
      </p:sp>
      <p:sp>
        <p:nvSpPr>
          <p:cNvPr id="19" name="Rectangle 18">
            <a:extLst>
              <a:ext uri="{FF2B5EF4-FFF2-40B4-BE49-F238E27FC236}">
                <a16:creationId xmlns:a16="http://schemas.microsoft.com/office/drawing/2014/main" id="{76F9665F-0E8A-BDD5-67B8-13604CECBC0A}"/>
              </a:ext>
            </a:extLst>
          </p:cNvPr>
          <p:cNvSpPr/>
          <p:nvPr/>
        </p:nvSpPr>
        <p:spPr>
          <a:xfrm>
            <a:off x="8791291" y="2696157"/>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You can change the window state to </a:t>
            </a:r>
            <a:r>
              <a:rPr lang="en-US" b="1" dirty="0"/>
              <a:t>Maximized</a:t>
            </a:r>
            <a:r>
              <a:rPr lang="en-US" dirty="0"/>
              <a:t>.</a:t>
            </a:r>
            <a:endParaRPr lang="en-US" b="1" dirty="0"/>
          </a:p>
        </p:txBody>
      </p:sp>
      <p:pic>
        <p:nvPicPr>
          <p:cNvPr id="10" name="Picture 9">
            <a:extLst>
              <a:ext uri="{FF2B5EF4-FFF2-40B4-BE49-F238E27FC236}">
                <a16:creationId xmlns:a16="http://schemas.microsoft.com/office/drawing/2014/main" id="{9FD19D09-7F5D-4004-9E85-9593D6E68872}"/>
              </a:ext>
            </a:extLst>
          </p:cNvPr>
          <p:cNvPicPr>
            <a:picLocks noChangeAspect="1"/>
          </p:cNvPicPr>
          <p:nvPr/>
        </p:nvPicPr>
        <p:blipFill>
          <a:blip r:embed="rId3"/>
          <a:stretch>
            <a:fillRect/>
          </a:stretch>
        </p:blipFill>
        <p:spPr>
          <a:xfrm>
            <a:off x="2717959" y="1113794"/>
            <a:ext cx="2353090" cy="444948"/>
          </a:xfrm>
          <a:prstGeom prst="rect">
            <a:avLst/>
          </a:prstGeom>
        </p:spPr>
      </p:pic>
      <p:pic>
        <p:nvPicPr>
          <p:cNvPr id="3" name="Picture 2">
            <a:extLst>
              <a:ext uri="{FF2B5EF4-FFF2-40B4-BE49-F238E27FC236}">
                <a16:creationId xmlns:a16="http://schemas.microsoft.com/office/drawing/2014/main" id="{A8FDCF0C-A7F9-FB70-7E9C-B3AA4404491F}"/>
              </a:ext>
            </a:extLst>
          </p:cNvPr>
          <p:cNvPicPr>
            <a:picLocks noChangeAspect="1"/>
          </p:cNvPicPr>
          <p:nvPr/>
        </p:nvPicPr>
        <p:blipFill>
          <a:blip r:embed="rId4"/>
          <a:stretch>
            <a:fillRect/>
          </a:stretch>
        </p:blipFill>
        <p:spPr>
          <a:xfrm>
            <a:off x="2668706" y="1192677"/>
            <a:ext cx="5894434" cy="4190326"/>
          </a:xfrm>
          <a:prstGeom prst="rect">
            <a:avLst/>
          </a:prstGeom>
        </p:spPr>
      </p:pic>
      <p:sp>
        <p:nvSpPr>
          <p:cNvPr id="2" name="Rectangle 1">
            <a:extLst>
              <a:ext uri="{FF2B5EF4-FFF2-40B4-BE49-F238E27FC236}">
                <a16:creationId xmlns:a16="http://schemas.microsoft.com/office/drawing/2014/main" id="{8788763F-BEBC-1297-943E-BF29A23833C0}"/>
              </a:ext>
            </a:extLst>
          </p:cNvPr>
          <p:cNvSpPr/>
          <p:nvPr/>
        </p:nvSpPr>
        <p:spPr>
          <a:xfrm>
            <a:off x="7593981" y="1879267"/>
            <a:ext cx="2550509" cy="56871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Type in the URL here in as Initial URL</a:t>
            </a:r>
            <a:endParaRPr lang="en-US" b="1" dirty="0"/>
          </a:p>
        </p:txBody>
      </p:sp>
      <p:cxnSp>
        <p:nvCxnSpPr>
          <p:cNvPr id="4" name="Straight Arrow Connector 3">
            <a:extLst>
              <a:ext uri="{FF2B5EF4-FFF2-40B4-BE49-F238E27FC236}">
                <a16:creationId xmlns:a16="http://schemas.microsoft.com/office/drawing/2014/main" id="{3B815AD8-F33F-3984-DB7C-6F7B97C7C2C6}"/>
              </a:ext>
            </a:extLst>
          </p:cNvPr>
          <p:cNvCxnSpPr>
            <a:cxnSpLocks/>
          </p:cNvCxnSpPr>
          <p:nvPr/>
        </p:nvCxnSpPr>
        <p:spPr>
          <a:xfrm flipH="1">
            <a:off x="7878043" y="3124819"/>
            <a:ext cx="913248" cy="5452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EFBCD8C-6648-7BE1-0102-6783CD7F79AF}"/>
              </a:ext>
            </a:extLst>
          </p:cNvPr>
          <p:cNvCxnSpPr>
            <a:cxnSpLocks/>
          </p:cNvCxnSpPr>
          <p:nvPr/>
        </p:nvCxnSpPr>
        <p:spPr>
          <a:xfrm flipH="1">
            <a:off x="7111117" y="2163624"/>
            <a:ext cx="482864" cy="9611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FFCC72-5775-42A1-A3F6-1D6A37BCFD43}"/>
              </a:ext>
            </a:extLst>
          </p:cNvPr>
          <p:cNvPicPr>
            <a:picLocks noChangeAspect="1"/>
          </p:cNvPicPr>
          <p:nvPr/>
        </p:nvPicPr>
        <p:blipFill rotWithShape="1">
          <a:blip r:embed="rId2"/>
          <a:srcRect r="27519"/>
          <a:stretch/>
        </p:blipFill>
        <p:spPr>
          <a:xfrm>
            <a:off x="230117" y="1475519"/>
            <a:ext cx="4639596" cy="4502381"/>
          </a:xfrm>
          <a:prstGeom prst="rect">
            <a:avLst/>
          </a:prstGeom>
          <a:ln>
            <a:solidFill>
              <a:schemeClr val="tx1"/>
            </a:solidFill>
          </a:ln>
        </p:spPr>
      </p:pic>
      <p:sp>
        <p:nvSpPr>
          <p:cNvPr id="6" name="Rectangle 5">
            <a:extLst>
              <a:ext uri="{FF2B5EF4-FFF2-40B4-BE49-F238E27FC236}">
                <a16:creationId xmlns:a16="http://schemas.microsoft.com/office/drawing/2014/main" id="{430FE000-989C-936B-058B-1D7B94D07FA6}"/>
              </a:ext>
            </a:extLst>
          </p:cNvPr>
          <p:cNvSpPr/>
          <p:nvPr/>
        </p:nvSpPr>
        <p:spPr>
          <a:xfrm>
            <a:off x="230116" y="189424"/>
            <a:ext cx="4799010" cy="10096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C00000"/>
                </a:solidFill>
              </a:rPr>
              <a:t>To start Form Automation, begin by opening the Form in Edge browser </a:t>
            </a:r>
          </a:p>
        </p:txBody>
      </p:sp>
      <p:grpSp>
        <p:nvGrpSpPr>
          <p:cNvPr id="19" name="Group 18">
            <a:extLst>
              <a:ext uri="{FF2B5EF4-FFF2-40B4-BE49-F238E27FC236}">
                <a16:creationId xmlns:a16="http://schemas.microsoft.com/office/drawing/2014/main" id="{28722210-0D2E-BCBB-19C0-01AD3CDA19DB}"/>
              </a:ext>
            </a:extLst>
          </p:cNvPr>
          <p:cNvGrpSpPr/>
          <p:nvPr/>
        </p:nvGrpSpPr>
        <p:grpSpPr>
          <a:xfrm>
            <a:off x="5211730" y="114996"/>
            <a:ext cx="6218526" cy="6172028"/>
            <a:chOff x="5211730" y="114996"/>
            <a:chExt cx="6218526" cy="6172028"/>
          </a:xfrm>
        </p:grpSpPr>
        <p:grpSp>
          <p:nvGrpSpPr>
            <p:cNvPr id="16" name="Group 15">
              <a:extLst>
                <a:ext uri="{FF2B5EF4-FFF2-40B4-BE49-F238E27FC236}">
                  <a16:creationId xmlns:a16="http://schemas.microsoft.com/office/drawing/2014/main" id="{F28C18A9-0820-EAE8-508F-0BD6634F10AE}"/>
                </a:ext>
              </a:extLst>
            </p:cNvPr>
            <p:cNvGrpSpPr/>
            <p:nvPr/>
          </p:nvGrpSpPr>
          <p:grpSpPr>
            <a:xfrm>
              <a:off x="5211730" y="114996"/>
              <a:ext cx="6218526" cy="6172028"/>
              <a:chOff x="5211730" y="114996"/>
              <a:chExt cx="6218526" cy="6172028"/>
            </a:xfrm>
          </p:grpSpPr>
          <p:pic>
            <p:nvPicPr>
              <p:cNvPr id="8" name="Picture 7">
                <a:extLst>
                  <a:ext uri="{FF2B5EF4-FFF2-40B4-BE49-F238E27FC236}">
                    <a16:creationId xmlns:a16="http://schemas.microsoft.com/office/drawing/2014/main" id="{414CC359-0D82-80BC-EBCB-D96ADB9B0E8E}"/>
                  </a:ext>
                </a:extLst>
              </p:cNvPr>
              <p:cNvPicPr>
                <a:picLocks noChangeAspect="1"/>
              </p:cNvPicPr>
              <p:nvPr/>
            </p:nvPicPr>
            <p:blipFill>
              <a:blip r:embed="rId3"/>
              <a:stretch>
                <a:fillRect/>
              </a:stretch>
            </p:blipFill>
            <p:spPr>
              <a:xfrm>
                <a:off x="5211730" y="189424"/>
                <a:ext cx="6218526" cy="1009650"/>
              </a:xfrm>
              <a:prstGeom prst="rect">
                <a:avLst/>
              </a:prstGeom>
              <a:ln>
                <a:solidFill>
                  <a:schemeClr val="tx1"/>
                </a:solidFill>
              </a:ln>
            </p:spPr>
          </p:pic>
          <p:sp>
            <p:nvSpPr>
              <p:cNvPr id="9" name="Rectangle 8">
                <a:extLst>
                  <a:ext uri="{FF2B5EF4-FFF2-40B4-BE49-F238E27FC236}">
                    <a16:creationId xmlns:a16="http://schemas.microsoft.com/office/drawing/2014/main" id="{ADE5332E-0286-E873-A17E-B115EC751BD7}"/>
                  </a:ext>
                </a:extLst>
              </p:cNvPr>
              <p:cNvSpPr/>
              <p:nvPr/>
            </p:nvSpPr>
            <p:spPr>
              <a:xfrm>
                <a:off x="9494874" y="189424"/>
                <a:ext cx="648586" cy="55485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920B90E4-8D4A-524E-5D75-EACE4FCD3376}"/>
                  </a:ext>
                </a:extLst>
              </p:cNvPr>
              <p:cNvCxnSpPr>
                <a:cxnSpLocks/>
              </p:cNvCxnSpPr>
              <p:nvPr/>
            </p:nvCxnSpPr>
            <p:spPr>
              <a:xfrm flipH="1">
                <a:off x="10143460" y="11499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5267C-4D1A-43B3-DF75-E1E15F282E1B}"/>
                  </a:ext>
                </a:extLst>
              </p:cNvPr>
              <p:cNvSpPr/>
              <p:nvPr/>
            </p:nvSpPr>
            <p:spPr>
              <a:xfrm>
                <a:off x="8879747" y="1475519"/>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 record button allows you to record every step in filling up the form.</a:t>
                </a:r>
                <a:endParaRPr lang="en-US" b="1" dirty="0"/>
              </a:p>
            </p:txBody>
          </p:sp>
          <p:pic>
            <p:nvPicPr>
              <p:cNvPr id="15" name="Picture 14">
                <a:extLst>
                  <a:ext uri="{FF2B5EF4-FFF2-40B4-BE49-F238E27FC236}">
                    <a16:creationId xmlns:a16="http://schemas.microsoft.com/office/drawing/2014/main" id="{087F7CF0-518F-F94B-7787-FF46672AB392}"/>
                  </a:ext>
                </a:extLst>
              </p:cNvPr>
              <p:cNvPicPr>
                <a:picLocks noChangeAspect="1"/>
              </p:cNvPicPr>
              <p:nvPr/>
            </p:nvPicPr>
            <p:blipFill>
              <a:blip r:embed="rId4"/>
              <a:stretch>
                <a:fillRect/>
              </a:stretch>
            </p:blipFill>
            <p:spPr>
              <a:xfrm>
                <a:off x="5563934" y="1475519"/>
                <a:ext cx="2994713" cy="4811505"/>
              </a:xfrm>
              <a:prstGeom prst="rect">
                <a:avLst/>
              </a:prstGeom>
            </p:spPr>
          </p:pic>
        </p:grpSp>
        <p:cxnSp>
          <p:nvCxnSpPr>
            <p:cNvPr id="17" name="Straight Arrow Connector 16">
              <a:extLst>
                <a:ext uri="{FF2B5EF4-FFF2-40B4-BE49-F238E27FC236}">
                  <a16:creationId xmlns:a16="http://schemas.microsoft.com/office/drawing/2014/main" id="{4231E2BC-750A-65C4-DFE7-38F9FB136BC6}"/>
                </a:ext>
              </a:extLst>
            </p:cNvPr>
            <p:cNvCxnSpPr>
              <a:cxnSpLocks/>
            </p:cNvCxnSpPr>
            <p:nvPr/>
          </p:nvCxnSpPr>
          <p:spPr>
            <a:xfrm flipH="1">
              <a:off x="7371906" y="442472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7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3E1F827-B6A9-F0A8-D34E-CB97639EDC9D}"/>
              </a:ext>
            </a:extLst>
          </p:cNvPr>
          <p:cNvGrpSpPr/>
          <p:nvPr/>
        </p:nvGrpSpPr>
        <p:grpSpPr>
          <a:xfrm>
            <a:off x="499888" y="495379"/>
            <a:ext cx="8236373" cy="5505733"/>
            <a:chOff x="499888" y="495379"/>
            <a:chExt cx="8236373" cy="5505733"/>
          </a:xfrm>
        </p:grpSpPr>
        <p:pic>
          <p:nvPicPr>
            <p:cNvPr id="12" name="Picture 11">
              <a:extLst>
                <a:ext uri="{FF2B5EF4-FFF2-40B4-BE49-F238E27FC236}">
                  <a16:creationId xmlns:a16="http://schemas.microsoft.com/office/drawing/2014/main" id="{22A3499F-45B4-9A13-4D0D-2317AECBA058}"/>
                </a:ext>
              </a:extLst>
            </p:cNvPr>
            <p:cNvPicPr>
              <a:picLocks noChangeAspect="1"/>
            </p:cNvPicPr>
            <p:nvPr/>
          </p:nvPicPr>
          <p:blipFill>
            <a:blip r:embed="rId2"/>
            <a:stretch>
              <a:fillRect/>
            </a:stretch>
          </p:blipFill>
          <p:spPr>
            <a:xfrm>
              <a:off x="499888" y="495379"/>
              <a:ext cx="8236373" cy="5505733"/>
            </a:xfrm>
            <a:prstGeom prst="rect">
              <a:avLst/>
            </a:prstGeom>
            <a:ln>
              <a:solidFill>
                <a:schemeClr val="tx1"/>
              </a:solidFill>
            </a:ln>
          </p:spPr>
        </p:pic>
        <p:sp>
          <p:nvSpPr>
            <p:cNvPr id="13" name="TextBox 12">
              <a:extLst>
                <a:ext uri="{FF2B5EF4-FFF2-40B4-BE49-F238E27FC236}">
                  <a16:creationId xmlns:a16="http://schemas.microsoft.com/office/drawing/2014/main" id="{B52EC266-C769-D609-735C-B89428B34977}"/>
                </a:ext>
              </a:extLst>
            </p:cNvPr>
            <p:cNvSpPr txBox="1"/>
            <p:nvPr/>
          </p:nvSpPr>
          <p:spPr>
            <a:xfrm>
              <a:off x="5634605" y="1644243"/>
              <a:ext cx="774584" cy="276999"/>
            </a:xfrm>
            <a:prstGeom prst="rect">
              <a:avLst/>
            </a:prstGeom>
            <a:solidFill>
              <a:schemeClr val="bg1"/>
            </a:solidFill>
          </p:spPr>
          <p:txBody>
            <a:bodyPr wrap="square" rtlCol="0">
              <a:spAutoFit/>
            </a:bodyPr>
            <a:lstStyle/>
            <a:p>
              <a:r>
                <a:rPr lang="en-SG" sz="1200" dirty="0"/>
                <a:t>chrome</a:t>
              </a:r>
            </a:p>
          </p:txBody>
        </p:sp>
      </p:grpSp>
      <p:cxnSp>
        <p:nvCxnSpPr>
          <p:cNvPr id="6" name="Straight Arrow Connector 5">
            <a:extLst>
              <a:ext uri="{FF2B5EF4-FFF2-40B4-BE49-F238E27FC236}">
                <a16:creationId xmlns:a16="http://schemas.microsoft.com/office/drawing/2014/main" id="{83B50424-C903-1BAD-1E2D-F1FA23E9A04B}"/>
              </a:ext>
            </a:extLst>
          </p:cNvPr>
          <p:cNvCxnSpPr>
            <a:cxnSpLocks/>
          </p:cNvCxnSpPr>
          <p:nvPr/>
        </p:nvCxnSpPr>
        <p:spPr>
          <a:xfrm flipH="1">
            <a:off x="8350165" y="575740"/>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2144A97-2410-93A4-66AB-7B766981B8EC}"/>
              </a:ext>
            </a:extLst>
          </p:cNvPr>
          <p:cNvSpPr/>
          <p:nvPr/>
        </p:nvSpPr>
        <p:spPr>
          <a:xfrm>
            <a:off x="9141603" y="330195"/>
            <a:ext cx="2550509" cy="8573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you start recording, begin click each step and texting in each field.</a:t>
            </a:r>
            <a:endParaRPr lang="en-US" b="1" dirty="0"/>
          </a:p>
        </p:txBody>
      </p:sp>
      <p:sp>
        <p:nvSpPr>
          <p:cNvPr id="8" name="Rectangle 7">
            <a:extLst>
              <a:ext uri="{FF2B5EF4-FFF2-40B4-BE49-F238E27FC236}">
                <a16:creationId xmlns:a16="http://schemas.microsoft.com/office/drawing/2014/main" id="{478B54B7-FCD2-B88D-0297-0C65F7455C5F}"/>
              </a:ext>
            </a:extLst>
          </p:cNvPr>
          <p:cNvSpPr/>
          <p:nvPr/>
        </p:nvSpPr>
        <p:spPr>
          <a:xfrm>
            <a:off x="9141603" y="1327882"/>
            <a:ext cx="2550509" cy="18937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 red </a:t>
            </a:r>
            <a:r>
              <a:rPr lang="en-US" dirty="0" err="1"/>
              <a:t>colour</a:t>
            </a:r>
            <a:r>
              <a:rPr lang="en-US" dirty="0"/>
              <a:t> boxes shows the control you are trying to automate.</a:t>
            </a:r>
          </a:p>
          <a:p>
            <a:pPr algn="ctr"/>
            <a:endParaRPr lang="en-US" b="1" dirty="0"/>
          </a:p>
          <a:p>
            <a:pPr algn="ctr"/>
            <a:r>
              <a:rPr lang="en-US" b="1" dirty="0"/>
              <a:t>You can choose to use any test data first.</a:t>
            </a:r>
          </a:p>
        </p:txBody>
      </p:sp>
      <p:cxnSp>
        <p:nvCxnSpPr>
          <p:cNvPr id="9" name="Straight Arrow Connector 8">
            <a:extLst>
              <a:ext uri="{FF2B5EF4-FFF2-40B4-BE49-F238E27FC236}">
                <a16:creationId xmlns:a16="http://schemas.microsoft.com/office/drawing/2014/main" id="{151CDFBE-82A2-F095-6014-D8A9109D7168}"/>
              </a:ext>
            </a:extLst>
          </p:cNvPr>
          <p:cNvCxnSpPr>
            <a:cxnSpLocks/>
          </p:cNvCxnSpPr>
          <p:nvPr/>
        </p:nvCxnSpPr>
        <p:spPr>
          <a:xfrm flipH="1">
            <a:off x="3558426" y="4215619"/>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112D29-1F7A-144D-7005-C0A45637A250}"/>
              </a:ext>
            </a:extLst>
          </p:cNvPr>
          <p:cNvCxnSpPr>
            <a:cxnSpLocks/>
          </p:cNvCxnSpPr>
          <p:nvPr/>
        </p:nvCxnSpPr>
        <p:spPr>
          <a:xfrm flipH="1">
            <a:off x="8369412" y="2026306"/>
            <a:ext cx="772191" cy="3662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75AD37-BB67-C0E3-D451-1CAE3912E3AE}"/>
              </a:ext>
            </a:extLst>
          </p:cNvPr>
          <p:cNvSpPr/>
          <p:nvPr/>
        </p:nvSpPr>
        <p:spPr>
          <a:xfrm>
            <a:off x="9141603" y="3429000"/>
            <a:ext cx="2550509" cy="24468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You can pause anytime by using the pause button. You can also remove any of the steps if it is incorrect.</a:t>
            </a:r>
          </a:p>
          <a:p>
            <a:pPr algn="ctr"/>
            <a:endParaRPr lang="en-US" b="1" dirty="0"/>
          </a:p>
          <a:p>
            <a:pPr algn="ctr"/>
            <a:r>
              <a:rPr lang="en-US" b="1" dirty="0"/>
              <a:t>Continue until all the fields are filled up</a:t>
            </a:r>
          </a:p>
        </p:txBody>
      </p:sp>
    </p:spTree>
    <p:extLst>
      <p:ext uri="{BB962C8B-B14F-4D97-AF65-F5344CB8AC3E}">
        <p14:creationId xmlns:p14="http://schemas.microsoft.com/office/powerpoint/2010/main" val="3897245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DC1539-B896-A20F-2818-E6C4C5CAA294}"/>
              </a:ext>
            </a:extLst>
          </p:cNvPr>
          <p:cNvPicPr>
            <a:picLocks noChangeAspect="1"/>
          </p:cNvPicPr>
          <p:nvPr/>
        </p:nvPicPr>
        <p:blipFill>
          <a:blip r:embed="rId2"/>
          <a:stretch>
            <a:fillRect/>
          </a:stretch>
        </p:blipFill>
        <p:spPr>
          <a:xfrm>
            <a:off x="6242615" y="516146"/>
            <a:ext cx="5816899" cy="4826248"/>
          </a:xfrm>
          <a:prstGeom prst="rect">
            <a:avLst/>
          </a:prstGeom>
        </p:spPr>
      </p:pic>
      <p:sp>
        <p:nvSpPr>
          <p:cNvPr id="6" name="Rectangle 5">
            <a:extLst>
              <a:ext uri="{FF2B5EF4-FFF2-40B4-BE49-F238E27FC236}">
                <a16:creationId xmlns:a16="http://schemas.microsoft.com/office/drawing/2014/main" id="{BFFFC18F-993F-05AF-1233-4166533EE909}"/>
              </a:ext>
            </a:extLst>
          </p:cNvPr>
          <p:cNvSpPr/>
          <p:nvPr/>
        </p:nvSpPr>
        <p:spPr>
          <a:xfrm>
            <a:off x="233036" y="170120"/>
            <a:ext cx="4021504" cy="15098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you are done with the recording, you can see the generated actions.</a:t>
            </a:r>
          </a:p>
          <a:p>
            <a:pPr algn="ctr"/>
            <a:endParaRPr lang="en-US" b="1" dirty="0"/>
          </a:p>
          <a:p>
            <a:pPr algn="ctr"/>
            <a:r>
              <a:rPr lang="en-US" b="1" dirty="0"/>
              <a:t>Double click the first Populate text. This is for name.</a:t>
            </a:r>
          </a:p>
        </p:txBody>
      </p:sp>
      <p:cxnSp>
        <p:nvCxnSpPr>
          <p:cNvPr id="14" name="Straight Arrow Connector 13">
            <a:extLst>
              <a:ext uri="{FF2B5EF4-FFF2-40B4-BE49-F238E27FC236}">
                <a16:creationId xmlns:a16="http://schemas.microsoft.com/office/drawing/2014/main" id="{6265C812-4C1E-2F36-90DE-79CB7BAA4432}"/>
              </a:ext>
            </a:extLst>
          </p:cNvPr>
          <p:cNvCxnSpPr>
            <a:cxnSpLocks/>
          </p:cNvCxnSpPr>
          <p:nvPr/>
        </p:nvCxnSpPr>
        <p:spPr>
          <a:xfrm flipV="1">
            <a:off x="8439371" y="3429000"/>
            <a:ext cx="77308" cy="120236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A1DE375-AAF8-2B7C-D5EB-A932DFB4AA4A}"/>
              </a:ext>
            </a:extLst>
          </p:cNvPr>
          <p:cNvSpPr/>
          <p:nvPr/>
        </p:nvSpPr>
        <p:spPr>
          <a:xfrm>
            <a:off x="7355333" y="4579520"/>
            <a:ext cx="2550509" cy="13215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Type %row[‘Name’]%</a:t>
            </a:r>
          </a:p>
          <a:p>
            <a:pPr algn="ctr"/>
            <a:endParaRPr lang="en-US" b="1" dirty="0"/>
          </a:p>
          <a:p>
            <a:pPr algn="ctr"/>
            <a:r>
              <a:rPr lang="en-US" b="1" dirty="0"/>
              <a:t>Name is the column name in the excel file.</a:t>
            </a:r>
          </a:p>
        </p:txBody>
      </p:sp>
      <p:cxnSp>
        <p:nvCxnSpPr>
          <p:cNvPr id="17" name="Straight Arrow Connector 16">
            <a:extLst>
              <a:ext uri="{FF2B5EF4-FFF2-40B4-BE49-F238E27FC236}">
                <a16:creationId xmlns:a16="http://schemas.microsoft.com/office/drawing/2014/main" id="{5388FB6C-A8D0-4EBC-03E3-BC98B385F5E2}"/>
              </a:ext>
            </a:extLst>
          </p:cNvPr>
          <p:cNvCxnSpPr>
            <a:cxnSpLocks/>
          </p:cNvCxnSpPr>
          <p:nvPr/>
        </p:nvCxnSpPr>
        <p:spPr>
          <a:xfrm flipV="1">
            <a:off x="10164726" y="5020549"/>
            <a:ext cx="404135" cy="32184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1085225-FF5F-2C27-C6C0-06FC48A3932C}"/>
              </a:ext>
            </a:extLst>
          </p:cNvPr>
          <p:cNvPicPr>
            <a:picLocks noChangeAspect="1"/>
          </p:cNvPicPr>
          <p:nvPr/>
        </p:nvPicPr>
        <p:blipFill rotWithShape="1">
          <a:blip r:embed="rId3"/>
          <a:srcRect r="35637"/>
          <a:stretch/>
        </p:blipFill>
        <p:spPr>
          <a:xfrm>
            <a:off x="146615" y="1807856"/>
            <a:ext cx="6096000" cy="4093213"/>
          </a:xfrm>
          <a:prstGeom prst="rect">
            <a:avLst/>
          </a:prstGeom>
        </p:spPr>
      </p:pic>
      <p:cxnSp>
        <p:nvCxnSpPr>
          <p:cNvPr id="4" name="Straight Arrow Connector 3">
            <a:extLst>
              <a:ext uri="{FF2B5EF4-FFF2-40B4-BE49-F238E27FC236}">
                <a16:creationId xmlns:a16="http://schemas.microsoft.com/office/drawing/2014/main" id="{35271767-9B1F-24B3-8D23-563CF1D27C0F}"/>
              </a:ext>
            </a:extLst>
          </p:cNvPr>
          <p:cNvCxnSpPr>
            <a:cxnSpLocks/>
            <a:stCxn id="9" idx="3"/>
          </p:cNvCxnSpPr>
          <p:nvPr/>
        </p:nvCxnSpPr>
        <p:spPr>
          <a:xfrm flipV="1">
            <a:off x="5030729" y="3305262"/>
            <a:ext cx="2804588" cy="177784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BF0F6C-BC5F-518F-E104-6E756C9C6190}"/>
              </a:ext>
            </a:extLst>
          </p:cNvPr>
          <p:cNvSpPr/>
          <p:nvPr/>
        </p:nvSpPr>
        <p:spPr>
          <a:xfrm>
            <a:off x="822903" y="4822605"/>
            <a:ext cx="4207826" cy="52099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66513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BBC17D-BF80-AC4A-0F67-5C9523B29DDC}"/>
              </a:ext>
            </a:extLst>
          </p:cNvPr>
          <p:cNvPicPr>
            <a:picLocks noGrp="1" noChangeAspect="1"/>
          </p:cNvPicPr>
          <p:nvPr>
            <p:ph idx="1"/>
          </p:nvPr>
        </p:nvPicPr>
        <p:blipFill rotWithShape="1">
          <a:blip r:embed="rId2"/>
          <a:srcRect l="16367" r="5219"/>
          <a:stretch/>
        </p:blipFill>
        <p:spPr>
          <a:xfrm>
            <a:off x="198782" y="114991"/>
            <a:ext cx="5698434" cy="5980529"/>
          </a:xfrm>
        </p:spPr>
      </p:pic>
      <p:pic>
        <p:nvPicPr>
          <p:cNvPr id="7" name="Picture 6">
            <a:extLst>
              <a:ext uri="{FF2B5EF4-FFF2-40B4-BE49-F238E27FC236}">
                <a16:creationId xmlns:a16="http://schemas.microsoft.com/office/drawing/2014/main" id="{5357AF8A-D41B-A449-66FE-F989FD86475B}"/>
              </a:ext>
            </a:extLst>
          </p:cNvPr>
          <p:cNvPicPr>
            <a:picLocks noChangeAspect="1"/>
          </p:cNvPicPr>
          <p:nvPr/>
        </p:nvPicPr>
        <p:blipFill>
          <a:blip r:embed="rId3"/>
          <a:stretch>
            <a:fillRect/>
          </a:stretch>
        </p:blipFill>
        <p:spPr>
          <a:xfrm>
            <a:off x="6096000" y="284922"/>
            <a:ext cx="6076950" cy="5848350"/>
          </a:xfrm>
          <a:prstGeom prst="rect">
            <a:avLst/>
          </a:prstGeom>
        </p:spPr>
      </p:pic>
      <p:pic>
        <p:nvPicPr>
          <p:cNvPr id="9" name="Picture 8">
            <a:extLst>
              <a:ext uri="{FF2B5EF4-FFF2-40B4-BE49-F238E27FC236}">
                <a16:creationId xmlns:a16="http://schemas.microsoft.com/office/drawing/2014/main" id="{D53F4972-C61C-1411-22AE-8E939C0F57F3}"/>
              </a:ext>
            </a:extLst>
          </p:cNvPr>
          <p:cNvPicPr>
            <a:picLocks noChangeAspect="1"/>
          </p:cNvPicPr>
          <p:nvPr/>
        </p:nvPicPr>
        <p:blipFill>
          <a:blip r:embed="rId4"/>
          <a:stretch>
            <a:fillRect/>
          </a:stretch>
        </p:blipFill>
        <p:spPr>
          <a:xfrm>
            <a:off x="6652591" y="6095520"/>
            <a:ext cx="5321575" cy="762480"/>
          </a:xfrm>
          <a:prstGeom prst="rect">
            <a:avLst/>
          </a:prstGeom>
        </p:spPr>
      </p:pic>
      <p:sp>
        <p:nvSpPr>
          <p:cNvPr id="10" name="Rectangle 9">
            <a:extLst>
              <a:ext uri="{FF2B5EF4-FFF2-40B4-BE49-F238E27FC236}">
                <a16:creationId xmlns:a16="http://schemas.microsoft.com/office/drawing/2014/main" id="{8C1DCE29-4BDD-C0A5-6C01-62876268E7E5}"/>
              </a:ext>
            </a:extLst>
          </p:cNvPr>
          <p:cNvSpPr/>
          <p:nvPr/>
        </p:nvSpPr>
        <p:spPr>
          <a:xfrm>
            <a:off x="344556" y="384314"/>
            <a:ext cx="5552659" cy="571120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A18B8DD8-8344-4F5B-769D-E688CA771AC4}"/>
              </a:ext>
            </a:extLst>
          </p:cNvPr>
          <p:cNvSpPr/>
          <p:nvPr/>
        </p:nvSpPr>
        <p:spPr>
          <a:xfrm>
            <a:off x="6358145" y="267048"/>
            <a:ext cx="5552659" cy="659095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21227DF4-F35E-E08F-3ADE-F0545BBA501E}"/>
              </a:ext>
            </a:extLst>
          </p:cNvPr>
          <p:cNvSpPr/>
          <p:nvPr/>
        </p:nvSpPr>
        <p:spPr>
          <a:xfrm>
            <a:off x="470439" y="6155609"/>
            <a:ext cx="4835106" cy="6607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After changing the values, we will see something similar</a:t>
            </a:r>
          </a:p>
        </p:txBody>
      </p:sp>
      <p:sp>
        <p:nvSpPr>
          <p:cNvPr id="2" name="TextBox 1">
            <a:extLst>
              <a:ext uri="{FF2B5EF4-FFF2-40B4-BE49-F238E27FC236}">
                <a16:creationId xmlns:a16="http://schemas.microsoft.com/office/drawing/2014/main" id="{080ACA78-B961-226F-5207-11ADD8A765A4}"/>
              </a:ext>
            </a:extLst>
          </p:cNvPr>
          <p:cNvSpPr txBox="1"/>
          <p:nvPr/>
        </p:nvSpPr>
        <p:spPr>
          <a:xfrm>
            <a:off x="9596761" y="4643021"/>
            <a:ext cx="1260629" cy="369332"/>
          </a:xfrm>
          <a:prstGeom prst="rect">
            <a:avLst/>
          </a:prstGeom>
          <a:noFill/>
        </p:spPr>
        <p:txBody>
          <a:bodyPr wrap="square" rtlCol="0">
            <a:spAutoFit/>
          </a:bodyPr>
          <a:lstStyle/>
          <a:p>
            <a:r>
              <a:rPr lang="en-SG" sz="1200" dirty="0">
                <a:solidFill>
                  <a:srgbClr val="0070C0"/>
                </a:solidFill>
              </a:rPr>
              <a:t>Monthly</a:t>
            </a:r>
            <a:r>
              <a:rPr lang="en-SG" dirty="0"/>
              <a:t> </a:t>
            </a:r>
          </a:p>
        </p:txBody>
      </p:sp>
      <p:sp>
        <p:nvSpPr>
          <p:cNvPr id="3" name="Rectangle 2">
            <a:extLst>
              <a:ext uri="{FF2B5EF4-FFF2-40B4-BE49-F238E27FC236}">
                <a16:creationId xmlns:a16="http://schemas.microsoft.com/office/drawing/2014/main" id="{0250AE19-8581-701E-2738-5AA04C204C76}"/>
              </a:ext>
            </a:extLst>
          </p:cNvPr>
          <p:cNvSpPr/>
          <p:nvPr/>
        </p:nvSpPr>
        <p:spPr>
          <a:xfrm>
            <a:off x="470439" y="820755"/>
            <a:ext cx="5200519" cy="947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3751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FFC18F-993F-05AF-1233-4166533EE909}"/>
              </a:ext>
            </a:extLst>
          </p:cNvPr>
          <p:cNvSpPr/>
          <p:nvPr/>
        </p:nvSpPr>
        <p:spPr>
          <a:xfrm>
            <a:off x="915581" y="329608"/>
            <a:ext cx="4021504" cy="15098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Now, do the same for ALL of the Populate text field on web page actions. Keep in mind the value that should be in the text box.</a:t>
            </a:r>
            <a:endParaRPr lang="en-US" b="1" dirty="0"/>
          </a:p>
        </p:txBody>
      </p:sp>
      <p:graphicFrame>
        <p:nvGraphicFramePr>
          <p:cNvPr id="9" name="Table 10">
            <a:extLst>
              <a:ext uri="{FF2B5EF4-FFF2-40B4-BE49-F238E27FC236}">
                <a16:creationId xmlns:a16="http://schemas.microsoft.com/office/drawing/2014/main" id="{453A4716-68F1-D5AD-B0D1-7B386A6ABA61}"/>
              </a:ext>
            </a:extLst>
          </p:cNvPr>
          <p:cNvGraphicFramePr>
            <a:graphicFrameLocks noGrp="1"/>
          </p:cNvGraphicFramePr>
          <p:nvPr>
            <p:extLst>
              <p:ext uri="{D42A27DB-BD31-4B8C-83A1-F6EECF244321}">
                <p14:modId xmlns:p14="http://schemas.microsoft.com/office/powerpoint/2010/main" val="4030270876"/>
              </p:ext>
            </p:extLst>
          </p:nvPr>
        </p:nvGraphicFramePr>
        <p:xfrm>
          <a:off x="734828" y="1942410"/>
          <a:ext cx="5741276" cy="4324350"/>
        </p:xfrm>
        <a:graphic>
          <a:graphicData uri="http://schemas.openxmlformats.org/drawingml/2006/table">
            <a:tbl>
              <a:tblPr firstRow="1" bandRow="1">
                <a:tableStyleId>{5C22544A-7EE6-4342-B048-85BDC9FD1C3A}</a:tableStyleId>
              </a:tblPr>
              <a:tblGrid>
                <a:gridCol w="2340453">
                  <a:extLst>
                    <a:ext uri="{9D8B030D-6E8A-4147-A177-3AD203B41FA5}">
                      <a16:colId xmlns:a16="http://schemas.microsoft.com/office/drawing/2014/main" val="3373597221"/>
                    </a:ext>
                  </a:extLst>
                </a:gridCol>
                <a:gridCol w="3400823">
                  <a:extLst>
                    <a:ext uri="{9D8B030D-6E8A-4147-A177-3AD203B41FA5}">
                      <a16:colId xmlns:a16="http://schemas.microsoft.com/office/drawing/2014/main" val="3900688798"/>
                    </a:ext>
                  </a:extLst>
                </a:gridCol>
              </a:tblGrid>
              <a:tr h="370840">
                <a:tc>
                  <a:txBody>
                    <a:bodyPr/>
                    <a:lstStyle/>
                    <a:p>
                      <a:r>
                        <a:rPr lang="en-SG" dirty="0" err="1"/>
                        <a:t>DataFields</a:t>
                      </a:r>
                      <a:r>
                        <a:rPr lang="en-SG" dirty="0"/>
                        <a:t> </a:t>
                      </a:r>
                    </a:p>
                  </a:txBody>
                  <a:tcPr/>
                </a:tc>
                <a:tc>
                  <a:txBody>
                    <a:bodyPr/>
                    <a:lstStyle/>
                    <a:p>
                      <a:r>
                        <a:rPr lang="en-SG" dirty="0"/>
                        <a:t>Control</a:t>
                      </a:r>
                    </a:p>
                  </a:txBody>
                  <a:tcPr/>
                </a:tc>
                <a:extLst>
                  <a:ext uri="{0D108BD9-81ED-4DB2-BD59-A6C34878D82A}">
                    <a16:rowId xmlns:a16="http://schemas.microsoft.com/office/drawing/2014/main" val="831323570"/>
                  </a:ext>
                </a:extLst>
              </a:tr>
              <a:tr h="370840">
                <a:tc>
                  <a:txBody>
                    <a:bodyPr/>
                    <a:lstStyle/>
                    <a:p>
                      <a:pPr algn="l" fontAlgn="b"/>
                      <a:r>
                        <a:rPr lang="en-SG" sz="2000" b="1" i="0" u="none" strike="noStrike" dirty="0">
                          <a:solidFill>
                            <a:srgbClr val="000000"/>
                          </a:solidFill>
                          <a:effectLst/>
                          <a:latin typeface="Calibri" panose="020F0502020204030204" pitchFamily="34" charset="0"/>
                        </a:rPr>
                        <a:t>Name</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547095111"/>
                  </a:ext>
                </a:extLst>
              </a:tr>
              <a:tr h="370840">
                <a:tc>
                  <a:txBody>
                    <a:bodyPr/>
                    <a:lstStyle/>
                    <a:p>
                      <a:pPr algn="l" fontAlgn="b"/>
                      <a:r>
                        <a:rPr lang="en-SG" sz="2000" b="1" i="0" u="none" strike="noStrike" dirty="0">
                          <a:solidFill>
                            <a:srgbClr val="000000"/>
                          </a:solidFill>
                          <a:effectLst/>
                          <a:latin typeface="Calibri" panose="020F0502020204030204" pitchFamily="34" charset="0"/>
                        </a:rPr>
                        <a:t>Status</a:t>
                      </a:r>
                    </a:p>
                  </a:txBody>
                  <a:tcPr marL="6350" marR="6350" marT="6350" marB="0" anchor="b"/>
                </a:tc>
                <a:tc>
                  <a:txBody>
                    <a:bodyPr/>
                    <a:lstStyle/>
                    <a:p>
                      <a:pPr algn="l" fontAlgn="b"/>
                      <a:r>
                        <a:rPr lang="en-SG" sz="1800" b="0" i="0" u="none" strike="noStrike">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4042251971"/>
                  </a:ext>
                </a:extLst>
              </a:tr>
              <a:tr h="370840">
                <a:tc>
                  <a:txBody>
                    <a:bodyPr/>
                    <a:lstStyle/>
                    <a:p>
                      <a:pPr algn="l" fontAlgn="b"/>
                      <a:r>
                        <a:rPr lang="en-SG" sz="2000" b="1" i="0" u="none" strike="noStrike" dirty="0">
                          <a:solidFill>
                            <a:srgbClr val="000000"/>
                          </a:solidFill>
                          <a:effectLst/>
                          <a:latin typeface="Calibri" panose="020F0502020204030204" pitchFamily="34" charset="0"/>
                        </a:rPr>
                        <a:t>Nationality</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160068840"/>
                  </a:ext>
                </a:extLst>
              </a:tr>
              <a:tr h="370840">
                <a:tc>
                  <a:txBody>
                    <a:bodyPr/>
                    <a:lstStyle/>
                    <a:p>
                      <a:pPr algn="l" fontAlgn="b"/>
                      <a:r>
                        <a:rPr lang="en-SG" sz="2000" b="1" i="0" u="none" strike="noStrike" dirty="0">
                          <a:solidFill>
                            <a:srgbClr val="000000"/>
                          </a:solidFill>
                          <a:effectLst/>
                          <a:latin typeface="Calibri" panose="020F0502020204030204" pitchFamily="34" charset="0"/>
                        </a:rPr>
                        <a:t>Role</a:t>
                      </a:r>
                    </a:p>
                  </a:txBody>
                  <a:tcPr marL="6350" marR="6350" marT="6350" marB="0" anchor="b"/>
                </a:tc>
                <a:tc>
                  <a:txBody>
                    <a:bodyPr/>
                    <a:lstStyle/>
                    <a:p>
                      <a:pPr algn="l" fontAlgn="b"/>
                      <a:r>
                        <a:rPr lang="en-SG" sz="1800" b="0" i="0" u="none" strike="noStrike">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3643151950"/>
                  </a:ext>
                </a:extLst>
              </a:tr>
              <a:tr h="370840">
                <a:tc>
                  <a:txBody>
                    <a:bodyPr/>
                    <a:lstStyle/>
                    <a:p>
                      <a:pPr algn="l" fontAlgn="b"/>
                      <a:r>
                        <a:rPr lang="en-SG" sz="2000" b="1" i="0" u="none" strike="noStrike">
                          <a:solidFill>
                            <a:srgbClr val="000000"/>
                          </a:solidFill>
                          <a:effectLst/>
                          <a:latin typeface="Calibri" panose="020F0502020204030204" pitchFamily="34" charset="0"/>
                        </a:rPr>
                        <a:t>DOB</a:t>
                      </a:r>
                    </a:p>
                  </a:txBody>
                  <a:tcPr marL="6350" marR="6350" marT="6350" marB="0" anchor="b"/>
                </a:tc>
                <a:tc>
                  <a:txBody>
                    <a:bodyPr/>
                    <a:lstStyle/>
                    <a:p>
                      <a:pPr algn="l" fontAlgn="b"/>
                      <a:r>
                        <a:rPr lang="en-SG" sz="1800" b="0" i="0" u="none" strike="noStrike">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2766874452"/>
                  </a:ext>
                </a:extLst>
              </a:tr>
              <a:tr h="370840">
                <a:tc>
                  <a:txBody>
                    <a:bodyPr/>
                    <a:lstStyle/>
                    <a:p>
                      <a:pPr algn="l" fontAlgn="b"/>
                      <a:r>
                        <a:rPr lang="en-SG" sz="2000" b="1" i="0" u="none" strike="noStrike" dirty="0">
                          <a:solidFill>
                            <a:srgbClr val="000000"/>
                          </a:solidFill>
                          <a:effectLst/>
                          <a:latin typeface="Calibri" panose="020F0502020204030204" pitchFamily="34" charset="0"/>
                        </a:rPr>
                        <a:t>Contact Number</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1008870966"/>
                  </a:ext>
                </a:extLst>
              </a:tr>
              <a:tr h="370840">
                <a:tc>
                  <a:txBody>
                    <a:bodyPr/>
                    <a:lstStyle/>
                    <a:p>
                      <a:pPr algn="l" fontAlgn="b"/>
                      <a:r>
                        <a:rPr lang="en-SG" sz="2000" b="1" i="0" u="none" strike="noStrike" dirty="0">
                          <a:solidFill>
                            <a:srgbClr val="000000"/>
                          </a:solidFill>
                          <a:effectLst/>
                          <a:latin typeface="Calibri" panose="020F0502020204030204" pitchFamily="34" charset="0"/>
                        </a:rPr>
                        <a:t>Gender</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3839876105"/>
                  </a:ext>
                </a:extLst>
              </a:tr>
              <a:tr h="370840">
                <a:tc>
                  <a:txBody>
                    <a:bodyPr/>
                    <a:lstStyle/>
                    <a:p>
                      <a:pPr algn="l" fontAlgn="b"/>
                      <a:r>
                        <a:rPr lang="en-SG" sz="2000" b="1" i="0" u="none" strike="noStrike" dirty="0">
                          <a:solidFill>
                            <a:srgbClr val="000000"/>
                          </a:solidFill>
                          <a:effectLst/>
                          <a:latin typeface="Calibri" panose="020F0502020204030204" pitchFamily="34" charset="0"/>
                        </a:rPr>
                        <a:t>Length of Contract (</a:t>
                      </a:r>
                      <a:r>
                        <a:rPr lang="en-SG" sz="2000" b="1" i="0" u="none" strike="noStrike" dirty="0" err="1">
                          <a:solidFill>
                            <a:srgbClr val="000000"/>
                          </a:solidFill>
                          <a:effectLst/>
                          <a:latin typeface="Calibri" panose="020F0502020204030204" pitchFamily="34" charset="0"/>
                        </a:rPr>
                        <a:t>Mths</a:t>
                      </a:r>
                      <a:r>
                        <a:rPr lang="en-SG" sz="2000" b="1" i="0" u="none" strike="noStrike" dirty="0">
                          <a:solidFill>
                            <a:srgbClr val="000000"/>
                          </a:solidFill>
                          <a:effectLst/>
                          <a:latin typeface="Calibri" panose="020F0502020204030204" pitchFamily="34" charset="0"/>
                        </a:rPr>
                        <a:t>)</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3107577670"/>
                  </a:ext>
                </a:extLst>
              </a:tr>
              <a:tr h="370840">
                <a:tc>
                  <a:txBody>
                    <a:bodyPr/>
                    <a:lstStyle/>
                    <a:p>
                      <a:pPr algn="l" fontAlgn="b"/>
                      <a:r>
                        <a:rPr lang="en-SG" sz="2000" b="1" i="0" u="none" strike="noStrike" dirty="0">
                          <a:solidFill>
                            <a:srgbClr val="000000"/>
                          </a:solidFill>
                          <a:effectLst/>
                          <a:latin typeface="Calibri" panose="020F0502020204030204" pitchFamily="34" charset="0"/>
                        </a:rPr>
                        <a:t>Monthly Salary</a:t>
                      </a: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4084944383"/>
                  </a:ext>
                </a:extLst>
              </a:tr>
              <a:tr h="370840">
                <a:tc>
                  <a:txBody>
                    <a:bodyPr/>
                    <a:lstStyle/>
                    <a:p>
                      <a:pPr algn="l" fontAlgn="b"/>
                      <a:r>
                        <a:rPr lang="en-SG" sz="2000" b="1" i="0" u="none" strike="noStrike" dirty="0">
                          <a:solidFill>
                            <a:srgbClr val="000000"/>
                          </a:solidFill>
                          <a:effectLst/>
                          <a:latin typeface="Calibri" panose="020F0502020204030204" pitchFamily="34" charset="0"/>
                        </a:rPr>
                        <a:t>Monthly </a:t>
                      </a:r>
                      <a:r>
                        <a:rPr lang="en-SG" sz="2000" b="1" i="0" u="none" strike="noStrike" dirty="0" err="1">
                          <a:solidFill>
                            <a:srgbClr val="000000"/>
                          </a:solidFill>
                          <a:effectLst/>
                          <a:latin typeface="Calibri" panose="020F0502020204030204" pitchFamily="34" charset="0"/>
                        </a:rPr>
                        <a:t>Allow</a:t>
                      </a:r>
                      <a:r>
                        <a:rPr lang="en-SG" sz="2000" b="1" i="0" u="none" strike="noStrike" dirty="0" err="1">
                          <a:solidFill>
                            <a:srgbClr val="FF0000"/>
                          </a:solidFill>
                          <a:effectLst/>
                          <a:latin typeface="Calibri" panose="020F0502020204030204" pitchFamily="34" charset="0"/>
                        </a:rPr>
                        <a:t>r</a:t>
                      </a:r>
                      <a:r>
                        <a:rPr lang="en-SG" sz="2000" b="1" i="0" u="none" strike="noStrike" dirty="0" err="1">
                          <a:solidFill>
                            <a:srgbClr val="000000"/>
                          </a:solidFill>
                          <a:effectLst/>
                          <a:latin typeface="Calibri" panose="020F0502020204030204" pitchFamily="34" charset="0"/>
                        </a:rPr>
                        <a:t>ance</a:t>
                      </a:r>
                      <a:endParaRPr lang="en-SG"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SG" sz="1800" b="0" i="0" u="none" strike="noStrike" dirty="0">
                          <a:solidFill>
                            <a:schemeClr val="tx1"/>
                          </a:solidFill>
                          <a:effectLst/>
                          <a:latin typeface="Calibri" panose="020F0502020204030204" pitchFamily="34" charset="0"/>
                        </a:rPr>
                        <a:t>Populate Text</a:t>
                      </a:r>
                    </a:p>
                  </a:txBody>
                  <a:tcPr marL="6350" marR="6350" marT="6350" marB="0" anchor="b"/>
                </a:tc>
                <a:extLst>
                  <a:ext uri="{0D108BD9-81ED-4DB2-BD59-A6C34878D82A}">
                    <a16:rowId xmlns:a16="http://schemas.microsoft.com/office/drawing/2014/main" val="1397358046"/>
                  </a:ext>
                </a:extLst>
              </a:tr>
            </a:tbl>
          </a:graphicData>
        </a:graphic>
      </p:graphicFrame>
      <p:sp>
        <p:nvSpPr>
          <p:cNvPr id="19" name="Rectangle 18">
            <a:extLst>
              <a:ext uri="{FF2B5EF4-FFF2-40B4-BE49-F238E27FC236}">
                <a16:creationId xmlns:a16="http://schemas.microsoft.com/office/drawing/2014/main" id="{578FAEA3-D11D-63E2-A184-EF01CE509151}"/>
              </a:ext>
            </a:extLst>
          </p:cNvPr>
          <p:cNvSpPr/>
          <p:nvPr/>
        </p:nvSpPr>
        <p:spPr>
          <a:xfrm>
            <a:off x="7707406" y="5358833"/>
            <a:ext cx="4021504" cy="6628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After you are done, click run to see the bot in action.</a:t>
            </a:r>
            <a:endParaRPr lang="en-US" b="1" dirty="0"/>
          </a:p>
        </p:txBody>
      </p:sp>
      <p:pic>
        <p:nvPicPr>
          <p:cNvPr id="20" name="Picture 19">
            <a:extLst>
              <a:ext uri="{FF2B5EF4-FFF2-40B4-BE49-F238E27FC236}">
                <a16:creationId xmlns:a16="http://schemas.microsoft.com/office/drawing/2014/main" id="{E288624D-D5BE-258D-5A2B-01E6FD63F2F1}"/>
              </a:ext>
            </a:extLst>
          </p:cNvPr>
          <p:cNvPicPr>
            <a:picLocks noChangeAspect="1"/>
          </p:cNvPicPr>
          <p:nvPr/>
        </p:nvPicPr>
        <p:blipFill>
          <a:blip r:embed="rId2"/>
          <a:stretch>
            <a:fillRect/>
          </a:stretch>
        </p:blipFill>
        <p:spPr>
          <a:xfrm>
            <a:off x="5810352" y="329608"/>
            <a:ext cx="5188217" cy="914447"/>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060CCDE2-11BD-532F-CD13-2C49FEAA588C}"/>
              </a:ext>
            </a:extLst>
          </p:cNvPr>
          <p:cNvCxnSpPr>
            <a:cxnSpLocks/>
          </p:cNvCxnSpPr>
          <p:nvPr/>
        </p:nvCxnSpPr>
        <p:spPr>
          <a:xfrm flipH="1" flipV="1">
            <a:off x="8404460" y="1084519"/>
            <a:ext cx="466811" cy="113901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6270372-E45C-92C5-F9CC-05DB89D615BB}"/>
              </a:ext>
            </a:extLst>
          </p:cNvPr>
          <p:cNvSpPr/>
          <p:nvPr/>
        </p:nvSpPr>
        <p:spPr>
          <a:xfrm>
            <a:off x="7707406" y="2223534"/>
            <a:ext cx="4021504" cy="8718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Add a close web browser button after the clicking of submit button.</a:t>
            </a:r>
            <a:endParaRPr lang="en-US" b="1" dirty="0"/>
          </a:p>
        </p:txBody>
      </p:sp>
    </p:spTree>
    <p:extLst>
      <p:ext uri="{BB962C8B-B14F-4D97-AF65-F5344CB8AC3E}">
        <p14:creationId xmlns:p14="http://schemas.microsoft.com/office/powerpoint/2010/main" val="3977771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65E88-C80F-3259-814A-732C1BB4A1B1}"/>
              </a:ext>
            </a:extLst>
          </p:cNvPr>
          <p:cNvSpPr>
            <a:spLocks noGrp="1"/>
          </p:cNvSpPr>
          <p:nvPr>
            <p:ph type="title"/>
          </p:nvPr>
        </p:nvSpPr>
        <p:spPr>
          <a:xfrm>
            <a:off x="431371" y="10123"/>
            <a:ext cx="11745220" cy="1325563"/>
          </a:xfrm>
        </p:spPr>
        <p:txBody>
          <a:bodyPr>
            <a:normAutofit/>
          </a:bodyPr>
          <a:lstStyle/>
          <a:p>
            <a:r>
              <a:rPr lang="en-SG" sz="2800" dirty="0"/>
              <a:t>Sometimes our Screen has different resolution and may affect UI automation</a:t>
            </a:r>
          </a:p>
        </p:txBody>
      </p:sp>
      <p:sp>
        <p:nvSpPr>
          <p:cNvPr id="3" name="Content Placeholder 2">
            <a:extLst>
              <a:ext uri="{FF2B5EF4-FFF2-40B4-BE49-F238E27FC236}">
                <a16:creationId xmlns:a16="http://schemas.microsoft.com/office/drawing/2014/main" id="{75B2B656-3596-2E6C-B79C-DB9A406A4652}"/>
              </a:ext>
            </a:extLst>
          </p:cNvPr>
          <p:cNvSpPr>
            <a:spLocks noGrp="1"/>
          </p:cNvSpPr>
          <p:nvPr>
            <p:ph idx="1"/>
          </p:nvPr>
        </p:nvSpPr>
        <p:spPr>
          <a:xfrm>
            <a:off x="1908417" y="1079182"/>
            <a:ext cx="7579828" cy="633227"/>
          </a:xfrm>
        </p:spPr>
        <p:txBody>
          <a:bodyPr>
            <a:normAutofit fontScale="85000" lnSpcReduction="10000"/>
          </a:bodyPr>
          <a:lstStyle/>
          <a:p>
            <a:pPr marL="0" indent="0">
              <a:buNone/>
            </a:pPr>
            <a:r>
              <a:rPr lang="en-SG" dirty="0">
                <a:sym typeface="Wingdings" panose="05000000000000000000" pitchFamily="2" charset="2"/>
              </a:rPr>
              <a:t> </a:t>
            </a:r>
            <a:r>
              <a:rPr lang="en-SG" dirty="0"/>
              <a:t>How? We can consider maximizing the browser screen</a:t>
            </a:r>
          </a:p>
        </p:txBody>
      </p:sp>
      <p:pic>
        <p:nvPicPr>
          <p:cNvPr id="5" name="Picture 4">
            <a:extLst>
              <a:ext uri="{FF2B5EF4-FFF2-40B4-BE49-F238E27FC236}">
                <a16:creationId xmlns:a16="http://schemas.microsoft.com/office/drawing/2014/main" id="{D1D21C8B-F8C2-5065-5CC0-AE8E27AD548A}"/>
              </a:ext>
            </a:extLst>
          </p:cNvPr>
          <p:cNvPicPr>
            <a:picLocks noChangeAspect="1"/>
          </p:cNvPicPr>
          <p:nvPr/>
        </p:nvPicPr>
        <p:blipFill rotWithShape="1">
          <a:blip r:embed="rId2"/>
          <a:srcRect r="10880"/>
          <a:stretch/>
        </p:blipFill>
        <p:spPr>
          <a:xfrm>
            <a:off x="238798" y="2338891"/>
            <a:ext cx="5857202" cy="4267200"/>
          </a:xfrm>
          <a:prstGeom prst="rect">
            <a:avLst/>
          </a:prstGeom>
        </p:spPr>
      </p:pic>
      <p:sp>
        <p:nvSpPr>
          <p:cNvPr id="6" name="Rectangle 5">
            <a:extLst>
              <a:ext uri="{FF2B5EF4-FFF2-40B4-BE49-F238E27FC236}">
                <a16:creationId xmlns:a16="http://schemas.microsoft.com/office/drawing/2014/main" id="{E67C22A2-0D94-9AB6-F365-840B4D4A36DD}"/>
              </a:ext>
            </a:extLst>
          </p:cNvPr>
          <p:cNvSpPr/>
          <p:nvPr/>
        </p:nvSpPr>
        <p:spPr>
          <a:xfrm>
            <a:off x="950550" y="5870532"/>
            <a:ext cx="4589637" cy="62234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714C9680-9265-FE1A-C915-5B9DF008085C}"/>
              </a:ext>
            </a:extLst>
          </p:cNvPr>
          <p:cNvPicPr>
            <a:picLocks noChangeAspect="1"/>
          </p:cNvPicPr>
          <p:nvPr/>
        </p:nvPicPr>
        <p:blipFill>
          <a:blip r:embed="rId3"/>
          <a:stretch>
            <a:fillRect/>
          </a:stretch>
        </p:blipFill>
        <p:spPr>
          <a:xfrm>
            <a:off x="6659447" y="1657700"/>
            <a:ext cx="5532553" cy="3606298"/>
          </a:xfrm>
          <a:prstGeom prst="rect">
            <a:avLst/>
          </a:prstGeom>
        </p:spPr>
      </p:pic>
      <p:cxnSp>
        <p:nvCxnSpPr>
          <p:cNvPr id="9" name="Straight Arrow Connector 8">
            <a:extLst>
              <a:ext uri="{FF2B5EF4-FFF2-40B4-BE49-F238E27FC236}">
                <a16:creationId xmlns:a16="http://schemas.microsoft.com/office/drawing/2014/main" id="{4625A998-5224-9391-882D-7E0006F00341}"/>
              </a:ext>
            </a:extLst>
          </p:cNvPr>
          <p:cNvCxnSpPr>
            <a:cxnSpLocks/>
          </p:cNvCxnSpPr>
          <p:nvPr/>
        </p:nvCxnSpPr>
        <p:spPr>
          <a:xfrm flipV="1">
            <a:off x="5540187" y="1936376"/>
            <a:ext cx="1267565" cy="45564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B8F097E-DBB7-54F3-BC79-B99604DC50F7}"/>
              </a:ext>
            </a:extLst>
          </p:cNvPr>
          <p:cNvSpPr/>
          <p:nvPr/>
        </p:nvSpPr>
        <p:spPr>
          <a:xfrm>
            <a:off x="7553636" y="5486595"/>
            <a:ext cx="3548256" cy="13215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buAutoNum type="arabicParenR"/>
            </a:pPr>
            <a:r>
              <a:rPr lang="en-US" dirty="0"/>
              <a:t>Select by Windows instance/handle</a:t>
            </a:r>
          </a:p>
          <a:p>
            <a:pPr algn="ctr"/>
            <a:r>
              <a:rPr lang="en-US" b="1" dirty="0"/>
              <a:t>2) Then select the browser instance</a:t>
            </a:r>
          </a:p>
          <a:p>
            <a:pPr algn="ctr"/>
            <a:r>
              <a:rPr lang="en-US" b="1" dirty="0"/>
              <a:t>3) Set to maximized screen</a:t>
            </a:r>
          </a:p>
        </p:txBody>
      </p:sp>
    </p:spTree>
    <p:extLst>
      <p:ext uri="{BB962C8B-B14F-4D97-AF65-F5344CB8AC3E}">
        <p14:creationId xmlns:p14="http://schemas.microsoft.com/office/powerpoint/2010/main" val="102883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454177"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1249415905"/>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492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C78B38-583B-0D97-1F5D-3B08644876CC}"/>
              </a:ext>
            </a:extLst>
          </p:cNvPr>
          <p:cNvPicPr>
            <a:picLocks noChangeAspect="1"/>
          </p:cNvPicPr>
          <p:nvPr/>
        </p:nvPicPr>
        <p:blipFill>
          <a:blip r:embed="rId2"/>
          <a:stretch>
            <a:fillRect/>
          </a:stretch>
        </p:blipFill>
        <p:spPr>
          <a:xfrm>
            <a:off x="242186" y="137824"/>
            <a:ext cx="5753396" cy="3988005"/>
          </a:xfrm>
          <a:prstGeom prst="rect">
            <a:avLst/>
          </a:prstGeom>
          <a:ln>
            <a:solidFill>
              <a:schemeClr val="tx1"/>
            </a:solidFill>
          </a:ln>
        </p:spPr>
      </p:pic>
      <p:sp>
        <p:nvSpPr>
          <p:cNvPr id="6" name="Rectangle 5">
            <a:extLst>
              <a:ext uri="{FF2B5EF4-FFF2-40B4-BE49-F238E27FC236}">
                <a16:creationId xmlns:a16="http://schemas.microsoft.com/office/drawing/2014/main" id="{73A854F2-B8BA-46B1-8ADA-A2B26A345F93}"/>
              </a:ext>
            </a:extLst>
          </p:cNvPr>
          <p:cNvSpPr/>
          <p:nvPr/>
        </p:nvSpPr>
        <p:spPr>
          <a:xfrm>
            <a:off x="8573602" y="137824"/>
            <a:ext cx="3518052" cy="52768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Now we will want to access these 2 emails form the Form SG created via this URL:</a:t>
            </a:r>
          </a:p>
          <a:p>
            <a:r>
              <a:rPr lang="en-SG" sz="1800" u="sng" dirty="0">
                <a:solidFill>
                  <a:srgbClr val="1A202C"/>
                </a:solidFill>
                <a:effectLst/>
                <a:latin typeface="Arial" panose="020B0604020202020204" pitchFamily="34" charset="0"/>
                <a:ea typeface="DengXian" panose="02010600030101010101" pitchFamily="2" charset="-122"/>
                <a:hlinkClick r:id="rId3"/>
              </a:rPr>
              <a:t>https://form.gov.sg/64b0b288b0717e00128f3768</a:t>
            </a:r>
            <a:endParaRPr lang="en-SG" sz="1800" dirty="0">
              <a:effectLst/>
              <a:latin typeface="Calibri" panose="020F0502020204030204" pitchFamily="34" charset="0"/>
              <a:ea typeface="DengXian" panose="02010600030101010101" pitchFamily="2" charset="-122"/>
            </a:endParaRPr>
          </a:p>
          <a:p>
            <a:endParaRPr lang="en-US" dirty="0"/>
          </a:p>
          <a:p>
            <a:endParaRPr lang="en-US" dirty="0"/>
          </a:p>
          <a:p>
            <a:r>
              <a:rPr lang="en-US" dirty="0"/>
              <a:t>Whenever an entry is entered into the form, an </a:t>
            </a:r>
            <a:r>
              <a:rPr lang="en-US" dirty="0" err="1"/>
              <a:t>formsg</a:t>
            </a:r>
            <a:r>
              <a:rPr lang="en-US" dirty="0"/>
              <a:t> email is sent to the relevant email address of the form owner.</a:t>
            </a:r>
          </a:p>
          <a:p>
            <a:endParaRPr lang="en-US" dirty="0"/>
          </a:p>
          <a:p>
            <a:r>
              <a:rPr lang="en-US" dirty="0"/>
              <a:t>The 2 sample emails are results from the </a:t>
            </a:r>
            <a:r>
              <a:rPr lang="en-US" dirty="0" err="1"/>
              <a:t>formSG</a:t>
            </a:r>
            <a:r>
              <a:rPr lang="en-US" dirty="0"/>
              <a:t> form.</a:t>
            </a:r>
          </a:p>
          <a:p>
            <a:endParaRPr lang="en-US" dirty="0"/>
          </a:p>
          <a:p>
            <a:r>
              <a:rPr lang="en-US" dirty="0"/>
              <a:t> </a:t>
            </a:r>
          </a:p>
          <a:p>
            <a:endParaRPr lang="en-US" b="1" dirty="0">
              <a:sym typeface="Wingdings" panose="05000000000000000000" pitchFamily="2" charset="2"/>
            </a:endParaRPr>
          </a:p>
          <a:p>
            <a:endParaRPr lang="en-US" b="1" dirty="0">
              <a:sym typeface="Wingdings" panose="05000000000000000000" pitchFamily="2" charset="2"/>
            </a:endParaRPr>
          </a:p>
        </p:txBody>
      </p:sp>
      <p:pic>
        <p:nvPicPr>
          <p:cNvPr id="9" name="Picture 8">
            <a:extLst>
              <a:ext uri="{FF2B5EF4-FFF2-40B4-BE49-F238E27FC236}">
                <a16:creationId xmlns:a16="http://schemas.microsoft.com/office/drawing/2014/main" id="{EF716FFE-EC76-8667-DC72-14B622ADB091}"/>
              </a:ext>
            </a:extLst>
          </p:cNvPr>
          <p:cNvPicPr>
            <a:picLocks noChangeAspect="1"/>
          </p:cNvPicPr>
          <p:nvPr/>
        </p:nvPicPr>
        <p:blipFill>
          <a:blip r:embed="rId4"/>
          <a:stretch>
            <a:fillRect/>
          </a:stretch>
        </p:blipFill>
        <p:spPr>
          <a:xfrm>
            <a:off x="2046903" y="2331400"/>
            <a:ext cx="6140766" cy="4311872"/>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C3028019-849C-D125-1209-10A103934B59}"/>
              </a:ext>
            </a:extLst>
          </p:cNvPr>
          <p:cNvCxnSpPr>
            <a:cxnSpLocks/>
          </p:cNvCxnSpPr>
          <p:nvPr/>
        </p:nvCxnSpPr>
        <p:spPr>
          <a:xfrm>
            <a:off x="5592726" y="1860698"/>
            <a:ext cx="255182" cy="7761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80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8A8F5C-9798-4C0D-92BD-92648CAF3A4A}"/>
              </a:ext>
            </a:extLst>
          </p:cNvPr>
          <p:cNvPicPr>
            <a:picLocks noChangeAspect="1"/>
          </p:cNvPicPr>
          <p:nvPr/>
        </p:nvPicPr>
        <p:blipFill>
          <a:blip r:embed="rId2"/>
          <a:stretch>
            <a:fillRect/>
          </a:stretch>
        </p:blipFill>
        <p:spPr>
          <a:xfrm>
            <a:off x="6096000" y="2435077"/>
            <a:ext cx="5245174" cy="3937915"/>
          </a:xfrm>
          <a:prstGeom prst="rect">
            <a:avLst/>
          </a:prstGeom>
          <a:ln>
            <a:solidFill>
              <a:schemeClr val="tx1"/>
            </a:solidFill>
          </a:ln>
        </p:spPr>
      </p:pic>
      <p:pic>
        <p:nvPicPr>
          <p:cNvPr id="2" name="Picture 1">
            <a:extLst>
              <a:ext uri="{FF2B5EF4-FFF2-40B4-BE49-F238E27FC236}">
                <a16:creationId xmlns:a16="http://schemas.microsoft.com/office/drawing/2014/main" id="{E041EFA6-CC45-4797-BEA9-8FD71CB837D7}"/>
              </a:ext>
            </a:extLst>
          </p:cNvPr>
          <p:cNvPicPr>
            <a:picLocks noChangeAspect="1"/>
          </p:cNvPicPr>
          <p:nvPr/>
        </p:nvPicPr>
        <p:blipFill>
          <a:blip r:embed="rId3"/>
          <a:stretch>
            <a:fillRect/>
          </a:stretch>
        </p:blipFill>
        <p:spPr>
          <a:xfrm>
            <a:off x="958699" y="325914"/>
            <a:ext cx="4813452" cy="2565888"/>
          </a:xfrm>
          <a:prstGeom prst="rect">
            <a:avLst/>
          </a:prstGeom>
          <a:ln>
            <a:solidFill>
              <a:schemeClr val="tx1"/>
            </a:solidFill>
          </a:ln>
        </p:spPr>
      </p:pic>
      <p:sp>
        <p:nvSpPr>
          <p:cNvPr id="9" name="Rectangle 8">
            <a:extLst>
              <a:ext uri="{FF2B5EF4-FFF2-40B4-BE49-F238E27FC236}">
                <a16:creationId xmlns:a16="http://schemas.microsoft.com/office/drawing/2014/main" id="{D780DBA1-A37A-429D-8309-9428D73D6E1D}"/>
              </a:ext>
            </a:extLst>
          </p:cNvPr>
          <p:cNvSpPr/>
          <p:nvPr/>
        </p:nvSpPr>
        <p:spPr>
          <a:xfrm>
            <a:off x="6419851" y="325914"/>
            <a:ext cx="3518052" cy="17571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 email screen, type in your email and click login. </a:t>
            </a:r>
          </a:p>
          <a:p>
            <a:pPr algn="ctr"/>
            <a:r>
              <a:rPr lang="en-US" b="1" dirty="0">
                <a:sym typeface="Wingdings" panose="05000000000000000000" pitchFamily="2" charset="2"/>
              </a:rPr>
              <a:t>In the password panel, enter your outlook email</a:t>
            </a:r>
          </a:p>
          <a:p>
            <a:pPr algn="ctr"/>
            <a:r>
              <a:rPr lang="en-US" b="1" dirty="0">
                <a:sym typeface="Wingdings" panose="05000000000000000000" pitchFamily="2" charset="2"/>
              </a:rPr>
              <a:t>Password. </a:t>
            </a:r>
          </a:p>
        </p:txBody>
      </p:sp>
      <p:cxnSp>
        <p:nvCxnSpPr>
          <p:cNvPr id="11" name="Straight Arrow Connector 10">
            <a:extLst>
              <a:ext uri="{FF2B5EF4-FFF2-40B4-BE49-F238E27FC236}">
                <a16:creationId xmlns:a16="http://schemas.microsoft.com/office/drawing/2014/main" id="{E035EEEF-D102-4B49-BCAD-0BAB2EA20917}"/>
              </a:ext>
            </a:extLst>
          </p:cNvPr>
          <p:cNvCxnSpPr>
            <a:cxnSpLocks/>
          </p:cNvCxnSpPr>
          <p:nvPr/>
        </p:nvCxnSpPr>
        <p:spPr>
          <a:xfrm flipH="1" flipV="1">
            <a:off x="2340180" y="2667000"/>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A0070E-4AD0-4E9E-97C2-4F49644943E5}"/>
              </a:ext>
            </a:extLst>
          </p:cNvPr>
          <p:cNvCxnSpPr>
            <a:cxnSpLocks/>
          </p:cNvCxnSpPr>
          <p:nvPr/>
        </p:nvCxnSpPr>
        <p:spPr>
          <a:xfrm flipH="1" flipV="1">
            <a:off x="3867861" y="2121194"/>
            <a:ext cx="666039" cy="48865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CD67DF2-8016-4295-A335-1D2FB04C12B7}"/>
              </a:ext>
            </a:extLst>
          </p:cNvPr>
          <p:cNvSpPr/>
          <p:nvPr/>
        </p:nvSpPr>
        <p:spPr>
          <a:xfrm>
            <a:off x="349810" y="3196126"/>
            <a:ext cx="3518052" cy="71725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Uncheck Set Up mobile</a:t>
            </a:r>
            <a:endParaRPr lang="en-US" b="1" dirty="0">
              <a:sym typeface="Wingdings" panose="05000000000000000000" pitchFamily="2" charset="2"/>
            </a:endParaRPr>
          </a:p>
        </p:txBody>
      </p:sp>
      <p:cxnSp>
        <p:nvCxnSpPr>
          <p:cNvPr id="14" name="Straight Arrow Connector 13">
            <a:extLst>
              <a:ext uri="{FF2B5EF4-FFF2-40B4-BE49-F238E27FC236}">
                <a16:creationId xmlns:a16="http://schemas.microsoft.com/office/drawing/2014/main" id="{2BD946F6-85B6-4149-B1FD-EF193071204B}"/>
              </a:ext>
            </a:extLst>
          </p:cNvPr>
          <p:cNvCxnSpPr>
            <a:cxnSpLocks/>
          </p:cNvCxnSpPr>
          <p:nvPr/>
        </p:nvCxnSpPr>
        <p:spPr>
          <a:xfrm flipH="1" flipV="1">
            <a:off x="8713889" y="4743450"/>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E2D195-04C5-4DB7-80E0-7D88165C66E7}"/>
              </a:ext>
            </a:extLst>
          </p:cNvPr>
          <p:cNvCxnSpPr>
            <a:cxnSpLocks/>
          </p:cNvCxnSpPr>
          <p:nvPr/>
        </p:nvCxnSpPr>
        <p:spPr>
          <a:xfrm flipH="1" flipV="1">
            <a:off x="10816945" y="3269241"/>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205CFD-9420-47DA-B5D1-2B59D43DA29C}"/>
              </a:ext>
            </a:extLst>
          </p:cNvPr>
          <p:cNvCxnSpPr>
            <a:cxnSpLocks/>
          </p:cNvCxnSpPr>
          <p:nvPr/>
        </p:nvCxnSpPr>
        <p:spPr>
          <a:xfrm flipH="1" flipV="1">
            <a:off x="9226511" y="3996436"/>
            <a:ext cx="1025245" cy="5710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83D7F0-8271-4096-A263-011E9D254407}"/>
              </a:ext>
            </a:extLst>
          </p:cNvPr>
          <p:cNvSpPr/>
          <p:nvPr/>
        </p:nvSpPr>
        <p:spPr>
          <a:xfrm>
            <a:off x="2774874" y="4286012"/>
            <a:ext cx="3518052" cy="14859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Select RPA Test as profile</a:t>
            </a:r>
            <a:r>
              <a:rPr lang="en-US" b="1" dirty="0">
                <a:sym typeface="Wingdings" panose="05000000000000000000" pitchFamily="2" charset="2"/>
              </a:rPr>
              <a:t></a:t>
            </a:r>
            <a:r>
              <a:rPr lang="en-US" b="1" dirty="0"/>
              <a:t> check Set as Default Prompt </a:t>
            </a:r>
            <a:r>
              <a:rPr lang="en-US" b="1" dirty="0">
                <a:sym typeface="Wingdings" panose="05000000000000000000" pitchFamily="2" charset="2"/>
              </a:rPr>
              <a:t></a:t>
            </a:r>
            <a:r>
              <a:rPr lang="en-US" b="1" dirty="0"/>
              <a:t> Ok.</a:t>
            </a:r>
          </a:p>
          <a:p>
            <a:pPr algn="ctr"/>
            <a:endParaRPr lang="en-US" b="1" dirty="0">
              <a:sym typeface="Wingdings" panose="05000000000000000000" pitchFamily="2" charset="2"/>
            </a:endParaRPr>
          </a:p>
          <a:p>
            <a:pPr algn="ctr"/>
            <a:r>
              <a:rPr lang="en-US" b="1" dirty="0">
                <a:sym typeface="Wingdings" panose="05000000000000000000" pitchFamily="2" charset="2"/>
              </a:rPr>
              <a:t>Outlook set up is complete.</a:t>
            </a:r>
          </a:p>
        </p:txBody>
      </p:sp>
    </p:spTree>
    <p:extLst>
      <p:ext uri="{BB962C8B-B14F-4D97-AF65-F5344CB8AC3E}">
        <p14:creationId xmlns:p14="http://schemas.microsoft.com/office/powerpoint/2010/main" val="3887850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3476B6C-CC2B-3AFE-198A-2EE94339824A}"/>
              </a:ext>
            </a:extLst>
          </p:cNvPr>
          <p:cNvSpPr>
            <a:spLocks noGrp="1"/>
          </p:cNvSpPr>
          <p:nvPr>
            <p:ph idx="1"/>
          </p:nvPr>
        </p:nvSpPr>
        <p:spPr>
          <a:xfrm>
            <a:off x="340267" y="677381"/>
            <a:ext cx="4309370" cy="4181698"/>
          </a:xfrm>
        </p:spPr>
        <p:txBody>
          <a:bodyPr anchor="t">
            <a:normAutofit/>
          </a:bodyPr>
          <a:lstStyle/>
          <a:p>
            <a:pPr marL="0" indent="0">
              <a:buNone/>
            </a:pPr>
            <a:r>
              <a:rPr lang="en-SG" sz="2400" b="1" dirty="0">
                <a:solidFill>
                  <a:schemeClr val="accent1">
                    <a:lumMod val="50000"/>
                  </a:schemeClr>
                </a:solidFill>
              </a:rPr>
              <a:t>First we want access each email via a for loop. Can you do it yourself using the previous example?</a:t>
            </a:r>
          </a:p>
          <a:p>
            <a:endParaRPr lang="en-SG" sz="2400" dirty="0"/>
          </a:p>
          <a:p>
            <a:r>
              <a:rPr lang="en-SG" sz="2400" dirty="0"/>
              <a:t>Step 1: Launch Outlook</a:t>
            </a:r>
          </a:p>
          <a:p>
            <a:r>
              <a:rPr lang="en-SG" sz="2400" dirty="0"/>
              <a:t>Step 2: Retrieve Email</a:t>
            </a:r>
          </a:p>
          <a:p>
            <a:pPr lvl="1"/>
            <a:r>
              <a:rPr lang="en-SG" sz="2000" dirty="0"/>
              <a:t>Check Subject for form ID?</a:t>
            </a:r>
          </a:p>
          <a:p>
            <a:r>
              <a:rPr lang="en-SG" sz="2400" dirty="0"/>
              <a:t>Step 3: For Each </a:t>
            </a:r>
            <a:r>
              <a:rPr lang="en-SG" sz="2400" dirty="0" err="1"/>
              <a:t>CurrentEmail</a:t>
            </a:r>
            <a:r>
              <a:rPr lang="en-SG" sz="2400" dirty="0"/>
              <a:t> in </a:t>
            </a:r>
            <a:r>
              <a:rPr lang="en-SG" sz="2400" dirty="0" err="1"/>
              <a:t>RetrievedEmail</a:t>
            </a:r>
            <a:endParaRPr lang="en-SG" sz="2400" dirty="0"/>
          </a:p>
        </p:txBody>
      </p:sp>
      <p:sp>
        <p:nvSpPr>
          <p:cNvPr id="11" name="TextBox 10">
            <a:extLst>
              <a:ext uri="{FF2B5EF4-FFF2-40B4-BE49-F238E27FC236}">
                <a16:creationId xmlns:a16="http://schemas.microsoft.com/office/drawing/2014/main" id="{F66F0D58-0C91-7917-121B-933A19068D8D}"/>
              </a:ext>
            </a:extLst>
          </p:cNvPr>
          <p:cNvSpPr txBox="1"/>
          <p:nvPr/>
        </p:nvSpPr>
        <p:spPr>
          <a:xfrm>
            <a:off x="340267" y="5463863"/>
            <a:ext cx="6124352" cy="923330"/>
          </a:xfrm>
          <a:prstGeom prst="rect">
            <a:avLst/>
          </a:prstGeom>
          <a:noFill/>
        </p:spPr>
        <p:txBody>
          <a:bodyPr wrap="square">
            <a:spAutoFit/>
          </a:bodyPr>
          <a:lstStyle/>
          <a:p>
            <a:pPr marL="0" indent="0">
              <a:buNone/>
            </a:pPr>
            <a:r>
              <a:rPr lang="en-SG" sz="1800" b="1" dirty="0">
                <a:solidFill>
                  <a:schemeClr val="accent1">
                    <a:lumMod val="50000"/>
                  </a:schemeClr>
                </a:solidFill>
              </a:rPr>
              <a:t>Inside each email, we want to:</a:t>
            </a:r>
          </a:p>
          <a:p>
            <a:pPr marL="342900" indent="-342900">
              <a:buAutoNum type="arabicParenR"/>
            </a:pPr>
            <a:r>
              <a:rPr lang="en-SG" b="1" dirty="0">
                <a:solidFill>
                  <a:schemeClr val="accent1">
                    <a:lumMod val="50000"/>
                  </a:schemeClr>
                </a:solidFill>
              </a:rPr>
              <a:t>Extract the text</a:t>
            </a:r>
          </a:p>
          <a:p>
            <a:pPr marL="342900" indent="-342900">
              <a:buAutoNum type="arabicParenR"/>
            </a:pPr>
            <a:r>
              <a:rPr lang="en-SG" b="1" dirty="0">
                <a:solidFill>
                  <a:schemeClr val="accent1">
                    <a:lumMod val="50000"/>
                  </a:schemeClr>
                </a:solidFill>
              </a:rPr>
              <a:t>Append to Excel File</a:t>
            </a:r>
            <a:endParaRPr lang="en-SG" sz="1800" b="1" dirty="0">
              <a:solidFill>
                <a:schemeClr val="accent1">
                  <a:lumMod val="50000"/>
                </a:schemeClr>
              </a:solidFill>
            </a:endParaRPr>
          </a:p>
        </p:txBody>
      </p:sp>
      <p:grpSp>
        <p:nvGrpSpPr>
          <p:cNvPr id="7" name="Group 6">
            <a:extLst>
              <a:ext uri="{FF2B5EF4-FFF2-40B4-BE49-F238E27FC236}">
                <a16:creationId xmlns:a16="http://schemas.microsoft.com/office/drawing/2014/main" id="{E24A4D26-52BA-5CD6-09FE-3AE62EEA3AB3}"/>
              </a:ext>
            </a:extLst>
          </p:cNvPr>
          <p:cNvGrpSpPr/>
          <p:nvPr/>
        </p:nvGrpSpPr>
        <p:grpSpPr>
          <a:xfrm>
            <a:off x="4658780" y="829351"/>
            <a:ext cx="6922008" cy="4430085"/>
            <a:chOff x="4658780" y="829351"/>
            <a:chExt cx="6922008" cy="4430085"/>
          </a:xfrm>
        </p:grpSpPr>
        <p:pic>
          <p:nvPicPr>
            <p:cNvPr id="9" name="Picture 8">
              <a:extLst>
                <a:ext uri="{FF2B5EF4-FFF2-40B4-BE49-F238E27FC236}">
                  <a16:creationId xmlns:a16="http://schemas.microsoft.com/office/drawing/2014/main" id="{3AFA317D-9ABC-4232-6777-23E8B73B201A}"/>
                </a:ext>
              </a:extLst>
            </p:cNvPr>
            <p:cNvPicPr>
              <a:picLocks noChangeAspect="1"/>
            </p:cNvPicPr>
            <p:nvPr/>
          </p:nvPicPr>
          <p:blipFill>
            <a:blip r:embed="rId2"/>
            <a:stretch>
              <a:fillRect/>
            </a:stretch>
          </p:blipFill>
          <p:spPr>
            <a:xfrm>
              <a:off x="4658780" y="829351"/>
              <a:ext cx="6922008" cy="4430085"/>
            </a:xfrm>
            <a:prstGeom prst="rect">
              <a:avLst/>
            </a:prstGeom>
            <a:ln>
              <a:solidFill>
                <a:schemeClr val="tx1"/>
              </a:solidFill>
            </a:ln>
          </p:spPr>
        </p:pic>
        <p:pic>
          <p:nvPicPr>
            <p:cNvPr id="6" name="Picture 5">
              <a:extLst>
                <a:ext uri="{FF2B5EF4-FFF2-40B4-BE49-F238E27FC236}">
                  <a16:creationId xmlns:a16="http://schemas.microsoft.com/office/drawing/2014/main" id="{F3590ED4-7C88-248F-ECCC-95A9EE4A0F35}"/>
                </a:ext>
              </a:extLst>
            </p:cNvPr>
            <p:cNvPicPr>
              <a:picLocks noChangeAspect="1"/>
            </p:cNvPicPr>
            <p:nvPr/>
          </p:nvPicPr>
          <p:blipFill>
            <a:blip r:embed="rId3"/>
            <a:stretch>
              <a:fillRect/>
            </a:stretch>
          </p:blipFill>
          <p:spPr>
            <a:xfrm>
              <a:off x="5824528" y="1958206"/>
              <a:ext cx="5756260" cy="3301230"/>
            </a:xfrm>
            <a:prstGeom prst="rect">
              <a:avLst/>
            </a:prstGeom>
          </p:spPr>
        </p:pic>
      </p:grpSp>
    </p:spTree>
    <p:extLst>
      <p:ext uri="{BB962C8B-B14F-4D97-AF65-F5344CB8AC3E}">
        <p14:creationId xmlns:p14="http://schemas.microsoft.com/office/powerpoint/2010/main" val="2991654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7769-821B-6626-2689-B8B7D14DB93F}"/>
              </a:ext>
            </a:extLst>
          </p:cNvPr>
          <p:cNvSpPr>
            <a:spLocks noGrp="1"/>
          </p:cNvSpPr>
          <p:nvPr>
            <p:ph type="title"/>
          </p:nvPr>
        </p:nvSpPr>
        <p:spPr/>
        <p:txBody>
          <a:bodyPr/>
          <a:lstStyle/>
          <a:p>
            <a:r>
              <a:rPr lang="en-SG" dirty="0"/>
              <a:t>Hint1! - </a:t>
            </a:r>
            <a:r>
              <a:rPr lang="en-SG" sz="4400" dirty="0"/>
              <a:t>Launch Outlook</a:t>
            </a:r>
            <a:endParaRPr lang="en-SG" dirty="0"/>
          </a:p>
        </p:txBody>
      </p:sp>
      <p:sp>
        <p:nvSpPr>
          <p:cNvPr id="6" name="Rectangle 5">
            <a:extLst>
              <a:ext uri="{FF2B5EF4-FFF2-40B4-BE49-F238E27FC236}">
                <a16:creationId xmlns:a16="http://schemas.microsoft.com/office/drawing/2014/main" id="{3800675A-16E4-BA18-B7BB-FD912D531E3E}"/>
              </a:ext>
            </a:extLst>
          </p:cNvPr>
          <p:cNvSpPr/>
          <p:nvPr/>
        </p:nvSpPr>
        <p:spPr>
          <a:xfrm>
            <a:off x="95716" y="5375860"/>
            <a:ext cx="1606651" cy="115726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Search for Launch outlook and Use this</a:t>
            </a:r>
          </a:p>
        </p:txBody>
      </p:sp>
      <p:pic>
        <p:nvPicPr>
          <p:cNvPr id="4" name="Picture 3">
            <a:extLst>
              <a:ext uri="{FF2B5EF4-FFF2-40B4-BE49-F238E27FC236}">
                <a16:creationId xmlns:a16="http://schemas.microsoft.com/office/drawing/2014/main" id="{01A950F5-6F7C-0CBF-A4AE-C7712FFA9EF8}"/>
              </a:ext>
            </a:extLst>
          </p:cNvPr>
          <p:cNvPicPr>
            <a:picLocks noChangeAspect="1"/>
          </p:cNvPicPr>
          <p:nvPr/>
        </p:nvPicPr>
        <p:blipFill rotWithShape="1">
          <a:blip r:embed="rId2"/>
          <a:srcRect t="5138" r="86343" b="27250"/>
          <a:stretch/>
        </p:blipFill>
        <p:spPr>
          <a:xfrm>
            <a:off x="1867689" y="1395730"/>
            <a:ext cx="1830298" cy="5097145"/>
          </a:xfrm>
          <a:prstGeom prst="rect">
            <a:avLst/>
          </a:prstGeom>
        </p:spPr>
      </p:pic>
      <p:cxnSp>
        <p:nvCxnSpPr>
          <p:cNvPr id="9" name="Straight Arrow Connector 8">
            <a:extLst>
              <a:ext uri="{FF2B5EF4-FFF2-40B4-BE49-F238E27FC236}">
                <a16:creationId xmlns:a16="http://schemas.microsoft.com/office/drawing/2014/main" id="{D17B8D75-A530-39DF-C756-B4DE018ECC51}"/>
              </a:ext>
            </a:extLst>
          </p:cNvPr>
          <p:cNvCxnSpPr>
            <a:cxnSpLocks/>
          </p:cNvCxnSpPr>
          <p:nvPr/>
        </p:nvCxnSpPr>
        <p:spPr>
          <a:xfrm flipV="1">
            <a:off x="1126273" y="4653887"/>
            <a:ext cx="1098312" cy="6011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42370D8-79E5-C84F-0BF6-F0659AA9AC1C}"/>
              </a:ext>
            </a:extLst>
          </p:cNvPr>
          <p:cNvPicPr>
            <a:picLocks noChangeAspect="1"/>
          </p:cNvPicPr>
          <p:nvPr/>
        </p:nvPicPr>
        <p:blipFill rotWithShape="1">
          <a:blip r:embed="rId2"/>
          <a:srcRect l="22663" t="7067" r="33170" b="73026"/>
          <a:stretch/>
        </p:blipFill>
        <p:spPr>
          <a:xfrm>
            <a:off x="4108759" y="1446860"/>
            <a:ext cx="5919120" cy="1500761"/>
          </a:xfrm>
          <a:prstGeom prst="rect">
            <a:avLst/>
          </a:prstGeom>
        </p:spPr>
      </p:pic>
    </p:spTree>
    <p:extLst>
      <p:ext uri="{BB962C8B-B14F-4D97-AF65-F5344CB8AC3E}">
        <p14:creationId xmlns:p14="http://schemas.microsoft.com/office/powerpoint/2010/main" val="3848670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00675A-16E4-BA18-B7BB-FD912D531E3E}"/>
              </a:ext>
            </a:extLst>
          </p:cNvPr>
          <p:cNvSpPr/>
          <p:nvPr/>
        </p:nvSpPr>
        <p:spPr>
          <a:xfrm>
            <a:off x="400910" y="3429000"/>
            <a:ext cx="1094505" cy="419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Use this</a:t>
            </a:r>
          </a:p>
        </p:txBody>
      </p:sp>
      <p:cxnSp>
        <p:nvCxnSpPr>
          <p:cNvPr id="7" name="Straight Arrow Connector 6">
            <a:extLst>
              <a:ext uri="{FF2B5EF4-FFF2-40B4-BE49-F238E27FC236}">
                <a16:creationId xmlns:a16="http://schemas.microsoft.com/office/drawing/2014/main" id="{48D5C98F-7FB8-A935-5360-3A08B73F2176}"/>
              </a:ext>
            </a:extLst>
          </p:cNvPr>
          <p:cNvCxnSpPr>
            <a:cxnSpLocks/>
          </p:cNvCxnSpPr>
          <p:nvPr/>
        </p:nvCxnSpPr>
        <p:spPr>
          <a:xfrm flipH="1" flipV="1">
            <a:off x="764275" y="2504868"/>
            <a:ext cx="423080" cy="92413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3D0F386-5CFD-07E3-CC03-BD71DD596673}"/>
              </a:ext>
            </a:extLst>
          </p:cNvPr>
          <p:cNvPicPr>
            <a:picLocks noChangeAspect="1"/>
          </p:cNvPicPr>
          <p:nvPr/>
        </p:nvPicPr>
        <p:blipFill rotWithShape="1">
          <a:blip r:embed="rId2"/>
          <a:srcRect t="3559" r="7397"/>
          <a:stretch/>
        </p:blipFill>
        <p:spPr>
          <a:xfrm>
            <a:off x="0" y="300250"/>
            <a:ext cx="7146302" cy="2204618"/>
          </a:xfrm>
          <a:prstGeom prst="rect">
            <a:avLst/>
          </a:prstGeom>
        </p:spPr>
      </p:pic>
      <p:pic>
        <p:nvPicPr>
          <p:cNvPr id="11" name="Picture 10">
            <a:extLst>
              <a:ext uri="{FF2B5EF4-FFF2-40B4-BE49-F238E27FC236}">
                <a16:creationId xmlns:a16="http://schemas.microsoft.com/office/drawing/2014/main" id="{32A39618-0051-F7F6-D48F-7C695675147D}"/>
              </a:ext>
            </a:extLst>
          </p:cNvPr>
          <p:cNvPicPr>
            <a:picLocks noChangeAspect="1"/>
          </p:cNvPicPr>
          <p:nvPr/>
        </p:nvPicPr>
        <p:blipFill rotWithShape="1">
          <a:blip r:embed="rId3"/>
          <a:srcRect t="9524" b="5238"/>
          <a:stretch/>
        </p:blipFill>
        <p:spPr>
          <a:xfrm>
            <a:off x="7146302" y="2091016"/>
            <a:ext cx="4854813" cy="4524233"/>
          </a:xfrm>
          <a:prstGeom prst="rect">
            <a:avLst/>
          </a:prstGeom>
        </p:spPr>
      </p:pic>
      <p:cxnSp>
        <p:nvCxnSpPr>
          <p:cNvPr id="14" name="Straight Arrow Connector 13">
            <a:extLst>
              <a:ext uri="{FF2B5EF4-FFF2-40B4-BE49-F238E27FC236}">
                <a16:creationId xmlns:a16="http://schemas.microsoft.com/office/drawing/2014/main" id="{62E1B9C6-206A-9D1A-17CA-1FC9AB707A98}"/>
              </a:ext>
            </a:extLst>
          </p:cNvPr>
          <p:cNvCxnSpPr>
            <a:cxnSpLocks/>
          </p:cNvCxnSpPr>
          <p:nvPr/>
        </p:nvCxnSpPr>
        <p:spPr>
          <a:xfrm>
            <a:off x="5868537" y="4772868"/>
            <a:ext cx="2238233" cy="4405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45B9148-641B-A394-CF03-372E92F2D883}"/>
              </a:ext>
            </a:extLst>
          </p:cNvPr>
          <p:cNvSpPr/>
          <p:nvPr/>
        </p:nvSpPr>
        <p:spPr>
          <a:xfrm>
            <a:off x="4220274" y="4353132"/>
            <a:ext cx="1524764" cy="5453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indent="0">
              <a:buNone/>
            </a:pPr>
            <a:r>
              <a:rPr lang="en-US" sz="1800" dirty="0">
                <a:effectLst/>
                <a:latin typeface="Calibri" panose="020F0502020204030204" pitchFamily="34" charset="0"/>
                <a:ea typeface="Times New Roman" panose="02020603050405020304" pitchFamily="18" charset="0"/>
              </a:rPr>
              <a:t>Type </a:t>
            </a:r>
            <a:r>
              <a:rPr lang="en-US" sz="1800" dirty="0" err="1">
                <a:effectLst/>
                <a:latin typeface="Calibri" panose="020F0502020204030204" pitchFamily="34" charset="0"/>
                <a:ea typeface="Times New Roman" panose="02020603050405020304" pitchFamily="18" charset="0"/>
              </a:rPr>
              <a:t>formsg</a:t>
            </a:r>
            <a:r>
              <a:rPr lang="en-US" sz="1800" dirty="0">
                <a:effectLst/>
                <a:latin typeface="Calibri" panose="020F0502020204030204" pitchFamily="34" charset="0"/>
                <a:ea typeface="Times New Roman" panose="02020603050405020304" pitchFamily="18" charset="0"/>
              </a:rPr>
              <a:t>-auto</a:t>
            </a:r>
            <a:endParaRPr lang="en-SG" dirty="0"/>
          </a:p>
        </p:txBody>
      </p:sp>
      <p:sp>
        <p:nvSpPr>
          <p:cNvPr id="18" name="Title 1">
            <a:extLst>
              <a:ext uri="{FF2B5EF4-FFF2-40B4-BE49-F238E27FC236}">
                <a16:creationId xmlns:a16="http://schemas.microsoft.com/office/drawing/2014/main" id="{0FADA843-2EF6-0E42-0CD4-8A35DBCFC494}"/>
              </a:ext>
            </a:extLst>
          </p:cNvPr>
          <p:cNvSpPr>
            <a:spLocks noGrp="1"/>
          </p:cNvSpPr>
          <p:nvPr>
            <p:ph type="title"/>
          </p:nvPr>
        </p:nvSpPr>
        <p:spPr>
          <a:xfrm>
            <a:off x="6958457" y="26430"/>
            <a:ext cx="5265388" cy="1325563"/>
          </a:xfrm>
        </p:spPr>
        <p:txBody>
          <a:bodyPr>
            <a:normAutofit/>
          </a:bodyPr>
          <a:lstStyle/>
          <a:p>
            <a:r>
              <a:rPr lang="en-SG" dirty="0"/>
              <a:t>Hint2! - </a:t>
            </a:r>
            <a:r>
              <a:rPr lang="en-SG" sz="4400" dirty="0"/>
              <a:t>Retrieve Email</a:t>
            </a:r>
            <a:endParaRPr lang="en-SG" dirty="0"/>
          </a:p>
        </p:txBody>
      </p:sp>
    </p:spTree>
    <p:extLst>
      <p:ext uri="{BB962C8B-B14F-4D97-AF65-F5344CB8AC3E}">
        <p14:creationId xmlns:p14="http://schemas.microsoft.com/office/powerpoint/2010/main" val="75431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8019-CA8C-E882-F4D4-38E795B738DD}"/>
              </a:ext>
            </a:extLst>
          </p:cNvPr>
          <p:cNvSpPr>
            <a:spLocks noGrp="1"/>
          </p:cNvSpPr>
          <p:nvPr>
            <p:ph type="title"/>
          </p:nvPr>
        </p:nvSpPr>
        <p:spPr/>
        <p:txBody>
          <a:bodyPr/>
          <a:lstStyle/>
          <a:p>
            <a:r>
              <a:rPr lang="en-SG" dirty="0"/>
              <a:t>Hint 3 Loop time!</a:t>
            </a:r>
          </a:p>
        </p:txBody>
      </p:sp>
      <p:pic>
        <p:nvPicPr>
          <p:cNvPr id="5" name="Picture 4">
            <a:extLst>
              <a:ext uri="{FF2B5EF4-FFF2-40B4-BE49-F238E27FC236}">
                <a16:creationId xmlns:a16="http://schemas.microsoft.com/office/drawing/2014/main" id="{EFCA3273-DC13-0C07-9F46-69D3E4DF595D}"/>
              </a:ext>
            </a:extLst>
          </p:cNvPr>
          <p:cNvPicPr>
            <a:picLocks noChangeAspect="1"/>
          </p:cNvPicPr>
          <p:nvPr/>
        </p:nvPicPr>
        <p:blipFill>
          <a:blip r:embed="rId2"/>
          <a:stretch>
            <a:fillRect/>
          </a:stretch>
        </p:blipFill>
        <p:spPr>
          <a:xfrm>
            <a:off x="838200" y="1690688"/>
            <a:ext cx="9944100" cy="4210050"/>
          </a:xfrm>
          <a:prstGeom prst="rect">
            <a:avLst/>
          </a:prstGeom>
        </p:spPr>
      </p:pic>
      <p:cxnSp>
        <p:nvCxnSpPr>
          <p:cNvPr id="6" name="Straight Arrow Connector 5">
            <a:extLst>
              <a:ext uri="{FF2B5EF4-FFF2-40B4-BE49-F238E27FC236}">
                <a16:creationId xmlns:a16="http://schemas.microsoft.com/office/drawing/2014/main" id="{8EBA422E-3B95-D281-8307-A66375F9E9FA}"/>
              </a:ext>
            </a:extLst>
          </p:cNvPr>
          <p:cNvCxnSpPr>
            <a:cxnSpLocks/>
          </p:cNvCxnSpPr>
          <p:nvPr/>
        </p:nvCxnSpPr>
        <p:spPr>
          <a:xfrm flipH="1" flipV="1">
            <a:off x="1897039" y="3016251"/>
            <a:ext cx="423080" cy="92413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FD58D0-DBD6-17A7-133F-184EAE79778E}"/>
              </a:ext>
            </a:extLst>
          </p:cNvPr>
          <p:cNvSpPr/>
          <p:nvPr/>
        </p:nvSpPr>
        <p:spPr>
          <a:xfrm>
            <a:off x="1772866" y="3957443"/>
            <a:ext cx="1094505" cy="419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Use this</a:t>
            </a:r>
          </a:p>
        </p:txBody>
      </p:sp>
    </p:spTree>
    <p:extLst>
      <p:ext uri="{BB962C8B-B14F-4D97-AF65-F5344CB8AC3E}">
        <p14:creationId xmlns:p14="http://schemas.microsoft.com/office/powerpoint/2010/main" val="3461428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B97267-ED5D-8A78-8BB3-3644AD2A86FB}"/>
              </a:ext>
            </a:extLst>
          </p:cNvPr>
          <p:cNvPicPr>
            <a:picLocks noChangeAspect="1"/>
          </p:cNvPicPr>
          <p:nvPr/>
        </p:nvPicPr>
        <p:blipFill>
          <a:blip r:embed="rId2"/>
          <a:stretch>
            <a:fillRect/>
          </a:stretch>
        </p:blipFill>
        <p:spPr>
          <a:xfrm>
            <a:off x="1" y="145912"/>
            <a:ext cx="7339170" cy="3468657"/>
          </a:xfrm>
          <a:prstGeom prst="rect">
            <a:avLst/>
          </a:prstGeom>
        </p:spPr>
      </p:pic>
      <p:pic>
        <p:nvPicPr>
          <p:cNvPr id="16" name="Picture 15">
            <a:extLst>
              <a:ext uri="{FF2B5EF4-FFF2-40B4-BE49-F238E27FC236}">
                <a16:creationId xmlns:a16="http://schemas.microsoft.com/office/drawing/2014/main" id="{959D047B-07F5-AD2A-8067-C6F8FC575EB0}"/>
              </a:ext>
            </a:extLst>
          </p:cNvPr>
          <p:cNvPicPr>
            <a:picLocks noChangeAspect="1"/>
          </p:cNvPicPr>
          <p:nvPr/>
        </p:nvPicPr>
        <p:blipFill rotWithShape="1">
          <a:blip r:embed="rId3"/>
          <a:srcRect t="2708"/>
          <a:stretch/>
        </p:blipFill>
        <p:spPr>
          <a:xfrm>
            <a:off x="7239896" y="3001280"/>
            <a:ext cx="4952104" cy="3719963"/>
          </a:xfrm>
          <a:prstGeom prst="rect">
            <a:avLst/>
          </a:prstGeom>
        </p:spPr>
      </p:pic>
      <p:cxnSp>
        <p:nvCxnSpPr>
          <p:cNvPr id="6" name="Straight Arrow Connector 5">
            <a:extLst>
              <a:ext uri="{FF2B5EF4-FFF2-40B4-BE49-F238E27FC236}">
                <a16:creationId xmlns:a16="http://schemas.microsoft.com/office/drawing/2014/main" id="{44E040D1-6FD4-D5F7-887A-B93B3B8F6D90}"/>
              </a:ext>
            </a:extLst>
          </p:cNvPr>
          <p:cNvCxnSpPr>
            <a:cxnSpLocks/>
          </p:cNvCxnSpPr>
          <p:nvPr/>
        </p:nvCxnSpPr>
        <p:spPr>
          <a:xfrm>
            <a:off x="1527286" y="1542197"/>
            <a:ext cx="1801504" cy="99377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75D5E70-45C2-6907-26EA-13855B0FFA7F}"/>
              </a:ext>
            </a:extLst>
          </p:cNvPr>
          <p:cNvSpPr/>
          <p:nvPr/>
        </p:nvSpPr>
        <p:spPr>
          <a:xfrm>
            <a:off x="1527286" y="4159271"/>
            <a:ext cx="3740750" cy="1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Set Variable allows us to extract out the email body text and separate them for every new Line.</a:t>
            </a:r>
          </a:p>
          <a:p>
            <a:endParaRPr lang="en-SG" dirty="0"/>
          </a:p>
          <a:p>
            <a:r>
              <a:rPr lang="en-SG" dirty="0"/>
              <a:t>Then, store it to an array, </a:t>
            </a:r>
            <a:r>
              <a:rPr lang="en-SG" dirty="0" err="1"/>
              <a:t>TextList</a:t>
            </a:r>
            <a:r>
              <a:rPr lang="en-SG" dirty="0"/>
              <a:t>. </a:t>
            </a:r>
            <a:endParaRPr lang="en-US" b="1" dirty="0">
              <a:sym typeface="Wingdings" panose="05000000000000000000" pitchFamily="2" charset="2"/>
            </a:endParaRPr>
          </a:p>
        </p:txBody>
      </p:sp>
      <p:sp>
        <p:nvSpPr>
          <p:cNvPr id="10" name="Rectangle 9">
            <a:extLst>
              <a:ext uri="{FF2B5EF4-FFF2-40B4-BE49-F238E27FC236}">
                <a16:creationId xmlns:a16="http://schemas.microsoft.com/office/drawing/2014/main" id="{27E74FF7-0B26-65DB-DB10-F75552803C2A}"/>
              </a:ext>
            </a:extLst>
          </p:cNvPr>
          <p:cNvSpPr/>
          <p:nvPr/>
        </p:nvSpPr>
        <p:spPr>
          <a:xfrm>
            <a:off x="0" y="145912"/>
            <a:ext cx="1801504" cy="139628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6007677C-50CB-ED51-5D51-6FA3E5329DCA}"/>
              </a:ext>
            </a:extLst>
          </p:cNvPr>
          <p:cNvCxnSpPr>
            <a:cxnSpLocks/>
          </p:cNvCxnSpPr>
          <p:nvPr/>
        </p:nvCxnSpPr>
        <p:spPr>
          <a:xfrm>
            <a:off x="10422806" y="2073763"/>
            <a:ext cx="1173938" cy="14439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4E9B58-81A6-845B-A980-28453E72D9D1}"/>
              </a:ext>
            </a:extLst>
          </p:cNvPr>
          <p:cNvSpPr/>
          <p:nvPr/>
        </p:nvSpPr>
        <p:spPr>
          <a:xfrm>
            <a:off x="8276983" y="705697"/>
            <a:ext cx="3518052" cy="1789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To get the email body text, choose dynamic values</a:t>
            </a:r>
            <a:r>
              <a:rPr lang="en-SG" dirty="0">
                <a:sym typeface="Wingdings" panose="05000000000000000000" pitchFamily="2" charset="2"/>
              </a:rPr>
              <a:t> </a:t>
            </a:r>
            <a:r>
              <a:rPr lang="en-SG" dirty="0" err="1">
                <a:sym typeface="Wingdings" panose="05000000000000000000" pitchFamily="2" charset="2"/>
              </a:rPr>
              <a:t>CurrentItem</a:t>
            </a:r>
            <a:r>
              <a:rPr lang="en-SG" dirty="0">
                <a:sym typeface="Wingdings" panose="05000000000000000000" pitchFamily="2" charset="2"/>
              </a:rPr>
              <a:t> </a:t>
            </a:r>
            <a:r>
              <a:rPr lang="en-SG" b="1" dirty="0">
                <a:sym typeface="Wingdings" panose="05000000000000000000" pitchFamily="2" charset="2"/>
              </a:rPr>
              <a:t>and change to </a:t>
            </a:r>
            <a:r>
              <a:rPr lang="en-SG" b="1" dirty="0" err="1">
                <a:sym typeface="Wingdings" panose="05000000000000000000" pitchFamily="2" charset="2"/>
              </a:rPr>
              <a:t>CurrentItem</a:t>
            </a:r>
            <a:r>
              <a:rPr lang="en-SG" b="1" dirty="0" err="1"/>
              <a:t>.Body</a:t>
            </a:r>
            <a:r>
              <a:rPr lang="en-SG" b="1" dirty="0"/>
              <a:t>.</a:t>
            </a:r>
          </a:p>
          <a:p>
            <a:endParaRPr lang="en-SG" b="1" dirty="0">
              <a:sym typeface="Wingdings" panose="05000000000000000000" pitchFamily="2" charset="2"/>
            </a:endParaRPr>
          </a:p>
          <a:p>
            <a:r>
              <a:rPr lang="en-SG" b="1" dirty="0">
                <a:sym typeface="Wingdings" panose="05000000000000000000" pitchFamily="2" charset="2"/>
              </a:rPr>
              <a:t>Then save.</a:t>
            </a:r>
            <a:endParaRPr lang="en-US" b="1" dirty="0">
              <a:sym typeface="Wingdings" panose="05000000000000000000" pitchFamily="2" charset="2"/>
            </a:endParaRPr>
          </a:p>
        </p:txBody>
      </p:sp>
    </p:spTree>
    <p:extLst>
      <p:ext uri="{BB962C8B-B14F-4D97-AF65-F5344CB8AC3E}">
        <p14:creationId xmlns:p14="http://schemas.microsoft.com/office/powerpoint/2010/main" val="325918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140847-8731-D20B-E8FF-E94F085EDF80}"/>
              </a:ext>
            </a:extLst>
          </p:cNvPr>
          <p:cNvPicPr>
            <a:picLocks noChangeAspect="1"/>
          </p:cNvPicPr>
          <p:nvPr/>
        </p:nvPicPr>
        <p:blipFill>
          <a:blip r:embed="rId2"/>
          <a:stretch>
            <a:fillRect/>
          </a:stretch>
        </p:blipFill>
        <p:spPr>
          <a:xfrm>
            <a:off x="7774128" y="3589361"/>
            <a:ext cx="3677166" cy="2685930"/>
          </a:xfrm>
          <a:prstGeom prst="rect">
            <a:avLst/>
          </a:prstGeom>
        </p:spPr>
      </p:pic>
      <p:sp>
        <p:nvSpPr>
          <p:cNvPr id="2" name="Title 1">
            <a:extLst>
              <a:ext uri="{FF2B5EF4-FFF2-40B4-BE49-F238E27FC236}">
                <a16:creationId xmlns:a16="http://schemas.microsoft.com/office/drawing/2014/main" id="{AB2862D3-8CCD-5482-B732-3E29DB63821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4068C5E-3092-13B2-7A71-72B71B147894}"/>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DB62C621-18FD-331F-4F86-01203A22A0E3}"/>
              </a:ext>
            </a:extLst>
          </p:cNvPr>
          <p:cNvPicPr>
            <a:picLocks noChangeAspect="1"/>
          </p:cNvPicPr>
          <p:nvPr/>
        </p:nvPicPr>
        <p:blipFill rotWithShape="1">
          <a:blip r:embed="rId3"/>
          <a:srcRect r="32405"/>
          <a:stretch/>
        </p:blipFill>
        <p:spPr>
          <a:xfrm>
            <a:off x="644245" y="942847"/>
            <a:ext cx="7370202" cy="4972306"/>
          </a:xfrm>
          <a:prstGeom prst="rect">
            <a:avLst/>
          </a:prstGeom>
        </p:spPr>
      </p:pic>
      <p:cxnSp>
        <p:nvCxnSpPr>
          <p:cNvPr id="6" name="Straight Arrow Connector 5">
            <a:extLst>
              <a:ext uri="{FF2B5EF4-FFF2-40B4-BE49-F238E27FC236}">
                <a16:creationId xmlns:a16="http://schemas.microsoft.com/office/drawing/2014/main" id="{10427E86-6C7D-991D-744D-E9B0A248EC65}"/>
              </a:ext>
            </a:extLst>
          </p:cNvPr>
          <p:cNvCxnSpPr>
            <a:cxnSpLocks/>
          </p:cNvCxnSpPr>
          <p:nvPr/>
        </p:nvCxnSpPr>
        <p:spPr>
          <a:xfrm flipH="1">
            <a:off x="6762690" y="2185763"/>
            <a:ext cx="944137" cy="4199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EAC571A-C9CD-597B-87FE-72509219D23A}"/>
              </a:ext>
            </a:extLst>
          </p:cNvPr>
          <p:cNvCxnSpPr>
            <a:cxnSpLocks/>
          </p:cNvCxnSpPr>
          <p:nvPr/>
        </p:nvCxnSpPr>
        <p:spPr>
          <a:xfrm flipH="1">
            <a:off x="3049643" y="681037"/>
            <a:ext cx="944137" cy="41990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34C37F-E85E-10E6-8131-03DD98232476}"/>
              </a:ext>
            </a:extLst>
          </p:cNvPr>
          <p:cNvCxnSpPr>
            <a:cxnSpLocks/>
          </p:cNvCxnSpPr>
          <p:nvPr/>
        </p:nvCxnSpPr>
        <p:spPr>
          <a:xfrm flipH="1">
            <a:off x="9332932" y="2694677"/>
            <a:ext cx="132921" cy="24475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4EB878-5ED3-C39B-4926-5597A23F3B42}"/>
              </a:ext>
            </a:extLst>
          </p:cNvPr>
          <p:cNvSpPr/>
          <p:nvPr/>
        </p:nvSpPr>
        <p:spPr>
          <a:xfrm>
            <a:off x="7706827" y="796003"/>
            <a:ext cx="3518052" cy="1789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When you test run the flow, the emailBodyText can be found in the variable output value:</a:t>
            </a:r>
          </a:p>
          <a:p>
            <a:r>
              <a:rPr lang="en-SG" b="1" dirty="0">
                <a:sym typeface="Wingdings" panose="05000000000000000000" pitchFamily="2" charset="2"/>
              </a:rPr>
              <a:t>Flow variables emailBodyText</a:t>
            </a:r>
            <a:endParaRPr lang="en-US" b="1" dirty="0">
              <a:sym typeface="Wingdings" panose="05000000000000000000" pitchFamily="2" charset="2"/>
            </a:endParaRPr>
          </a:p>
        </p:txBody>
      </p:sp>
    </p:spTree>
    <p:extLst>
      <p:ext uri="{BB962C8B-B14F-4D97-AF65-F5344CB8AC3E}">
        <p14:creationId xmlns:p14="http://schemas.microsoft.com/office/powerpoint/2010/main" val="19406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041F-FDD9-B18F-F027-0E5FDE44628A}"/>
              </a:ext>
            </a:extLst>
          </p:cNvPr>
          <p:cNvSpPr>
            <a:spLocks noGrp="1"/>
          </p:cNvSpPr>
          <p:nvPr>
            <p:ph type="title"/>
          </p:nvPr>
        </p:nvSpPr>
        <p:spPr>
          <a:xfrm>
            <a:off x="58479" y="-164383"/>
            <a:ext cx="10515600" cy="1325563"/>
          </a:xfrm>
        </p:spPr>
        <p:txBody>
          <a:bodyPr>
            <a:normAutofit/>
          </a:bodyPr>
          <a:lstStyle/>
          <a:p>
            <a:r>
              <a:rPr lang="en-SG" sz="2800" dirty="0"/>
              <a:t>In order to get each field, we need to spilt text:</a:t>
            </a:r>
          </a:p>
        </p:txBody>
      </p:sp>
      <p:pic>
        <p:nvPicPr>
          <p:cNvPr id="5" name="Picture 4">
            <a:extLst>
              <a:ext uri="{FF2B5EF4-FFF2-40B4-BE49-F238E27FC236}">
                <a16:creationId xmlns:a16="http://schemas.microsoft.com/office/drawing/2014/main" id="{6B104A03-A002-BBDD-666A-ECD28EF536E3}"/>
              </a:ext>
            </a:extLst>
          </p:cNvPr>
          <p:cNvPicPr>
            <a:picLocks noChangeAspect="1"/>
          </p:cNvPicPr>
          <p:nvPr/>
        </p:nvPicPr>
        <p:blipFill>
          <a:blip r:embed="rId2"/>
          <a:stretch>
            <a:fillRect/>
          </a:stretch>
        </p:blipFill>
        <p:spPr>
          <a:xfrm>
            <a:off x="750663" y="735877"/>
            <a:ext cx="8382703" cy="5936218"/>
          </a:xfrm>
          <a:prstGeom prst="rect">
            <a:avLst/>
          </a:prstGeom>
        </p:spPr>
      </p:pic>
      <p:cxnSp>
        <p:nvCxnSpPr>
          <p:cNvPr id="6" name="Straight Arrow Connector 5">
            <a:extLst>
              <a:ext uri="{FF2B5EF4-FFF2-40B4-BE49-F238E27FC236}">
                <a16:creationId xmlns:a16="http://schemas.microsoft.com/office/drawing/2014/main" id="{3E430935-BC73-07A9-0381-B7A89DF7E2FE}"/>
              </a:ext>
            </a:extLst>
          </p:cNvPr>
          <p:cNvCxnSpPr>
            <a:cxnSpLocks/>
            <a:stCxn id="9" idx="3"/>
          </p:cNvCxnSpPr>
          <p:nvPr/>
        </p:nvCxnSpPr>
        <p:spPr>
          <a:xfrm flipV="1">
            <a:off x="3291982" y="4869712"/>
            <a:ext cx="2211708" cy="5103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0BFD46-3B9F-4D19-40E3-A2BA926B31C0}"/>
              </a:ext>
            </a:extLst>
          </p:cNvPr>
          <p:cNvSpPr/>
          <p:nvPr/>
        </p:nvSpPr>
        <p:spPr>
          <a:xfrm>
            <a:off x="1080274" y="5231219"/>
            <a:ext cx="2211708" cy="2977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7799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2DC90-46C2-BA4C-B02A-106E615E0FD2}"/>
              </a:ext>
            </a:extLst>
          </p:cNvPr>
          <p:cNvPicPr>
            <a:picLocks noChangeAspect="1"/>
          </p:cNvPicPr>
          <p:nvPr/>
        </p:nvPicPr>
        <p:blipFill>
          <a:blip r:embed="rId2"/>
          <a:stretch>
            <a:fillRect/>
          </a:stretch>
        </p:blipFill>
        <p:spPr>
          <a:xfrm>
            <a:off x="809849" y="960064"/>
            <a:ext cx="10077450" cy="5153025"/>
          </a:xfrm>
          <a:prstGeom prst="rect">
            <a:avLst/>
          </a:prstGeom>
        </p:spPr>
      </p:pic>
      <p:sp>
        <p:nvSpPr>
          <p:cNvPr id="2" name="Title 1">
            <a:extLst>
              <a:ext uri="{FF2B5EF4-FFF2-40B4-BE49-F238E27FC236}">
                <a16:creationId xmlns:a16="http://schemas.microsoft.com/office/drawing/2014/main" id="{7D4F041F-FDD9-B18F-F027-0E5FDE44628A}"/>
              </a:ext>
            </a:extLst>
          </p:cNvPr>
          <p:cNvSpPr>
            <a:spLocks noGrp="1"/>
          </p:cNvSpPr>
          <p:nvPr>
            <p:ph type="title"/>
          </p:nvPr>
        </p:nvSpPr>
        <p:spPr>
          <a:xfrm>
            <a:off x="58479" y="-164383"/>
            <a:ext cx="10515600" cy="1325563"/>
          </a:xfrm>
        </p:spPr>
        <p:txBody>
          <a:bodyPr>
            <a:normAutofit/>
          </a:bodyPr>
          <a:lstStyle/>
          <a:p>
            <a:r>
              <a:rPr lang="en-SG" sz="2800" dirty="0"/>
              <a:t>In order to get each field, we need to spilt text:</a:t>
            </a:r>
          </a:p>
        </p:txBody>
      </p:sp>
      <p:cxnSp>
        <p:nvCxnSpPr>
          <p:cNvPr id="6" name="Straight Arrow Connector 5">
            <a:extLst>
              <a:ext uri="{FF2B5EF4-FFF2-40B4-BE49-F238E27FC236}">
                <a16:creationId xmlns:a16="http://schemas.microsoft.com/office/drawing/2014/main" id="{3E430935-BC73-07A9-0381-B7A89DF7E2FE}"/>
              </a:ext>
            </a:extLst>
          </p:cNvPr>
          <p:cNvCxnSpPr>
            <a:cxnSpLocks/>
            <a:stCxn id="9" idx="3"/>
          </p:cNvCxnSpPr>
          <p:nvPr/>
        </p:nvCxnSpPr>
        <p:spPr>
          <a:xfrm>
            <a:off x="3021557" y="2416278"/>
            <a:ext cx="1765596" cy="31454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0BFD46-3B9F-4D19-40E3-A2BA926B31C0}"/>
              </a:ext>
            </a:extLst>
          </p:cNvPr>
          <p:cNvSpPr/>
          <p:nvPr/>
        </p:nvSpPr>
        <p:spPr>
          <a:xfrm>
            <a:off x="809849" y="1699708"/>
            <a:ext cx="2211708" cy="143314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0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722A2D-A58D-B9D9-29D5-DBCA1E221D43}"/>
              </a:ext>
            </a:extLst>
          </p:cNvPr>
          <p:cNvPicPr>
            <a:picLocks noChangeAspect="1"/>
          </p:cNvPicPr>
          <p:nvPr/>
        </p:nvPicPr>
        <p:blipFill>
          <a:blip r:embed="rId2"/>
          <a:stretch>
            <a:fillRect/>
          </a:stretch>
        </p:blipFill>
        <p:spPr>
          <a:xfrm>
            <a:off x="4677670" y="370723"/>
            <a:ext cx="7317379" cy="5852655"/>
          </a:xfrm>
          <a:prstGeom prst="rect">
            <a:avLst/>
          </a:prstGeom>
        </p:spPr>
      </p:pic>
      <p:cxnSp>
        <p:nvCxnSpPr>
          <p:cNvPr id="6" name="Straight Arrow Connector 5">
            <a:extLst>
              <a:ext uri="{FF2B5EF4-FFF2-40B4-BE49-F238E27FC236}">
                <a16:creationId xmlns:a16="http://schemas.microsoft.com/office/drawing/2014/main" id="{3D0D406F-A4DA-FFA0-4CB6-0889402489B0}"/>
              </a:ext>
            </a:extLst>
          </p:cNvPr>
          <p:cNvCxnSpPr>
            <a:cxnSpLocks/>
            <a:stCxn id="7" idx="3"/>
          </p:cNvCxnSpPr>
          <p:nvPr/>
        </p:nvCxnSpPr>
        <p:spPr>
          <a:xfrm flipV="1">
            <a:off x="4032344" y="5131558"/>
            <a:ext cx="2477638" cy="8740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187DAB-194B-6D59-BDE6-3267BBB07776}"/>
              </a:ext>
            </a:extLst>
          </p:cNvPr>
          <p:cNvSpPr/>
          <p:nvPr/>
        </p:nvSpPr>
        <p:spPr>
          <a:xfrm>
            <a:off x="514292" y="5567904"/>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We will be splitting the text line by line to produce a </a:t>
            </a:r>
            <a:r>
              <a:rPr lang="en-SG" b="1" dirty="0" err="1"/>
              <a:t>Textlist</a:t>
            </a:r>
            <a:r>
              <a:rPr lang="en-SG" b="1" dirty="0"/>
              <a:t> array</a:t>
            </a:r>
            <a:r>
              <a:rPr lang="en-SG" dirty="0"/>
              <a:t>.</a:t>
            </a:r>
            <a:endParaRPr lang="en-US" b="1" dirty="0">
              <a:sym typeface="Wingdings" panose="05000000000000000000" pitchFamily="2" charset="2"/>
            </a:endParaRPr>
          </a:p>
        </p:txBody>
      </p:sp>
      <p:cxnSp>
        <p:nvCxnSpPr>
          <p:cNvPr id="13" name="Straight Arrow Connector 12">
            <a:extLst>
              <a:ext uri="{FF2B5EF4-FFF2-40B4-BE49-F238E27FC236}">
                <a16:creationId xmlns:a16="http://schemas.microsoft.com/office/drawing/2014/main" id="{71CA1319-E376-170C-6324-3508262383FF}"/>
              </a:ext>
            </a:extLst>
          </p:cNvPr>
          <p:cNvCxnSpPr>
            <a:cxnSpLocks/>
            <a:stCxn id="14" idx="3"/>
          </p:cNvCxnSpPr>
          <p:nvPr/>
        </p:nvCxnSpPr>
        <p:spPr>
          <a:xfrm>
            <a:off x="4032344" y="2041045"/>
            <a:ext cx="2063656" cy="5365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49259A9-3621-E33B-A103-4C672C7AEFFA}"/>
              </a:ext>
            </a:extLst>
          </p:cNvPr>
          <p:cNvSpPr/>
          <p:nvPr/>
        </p:nvSpPr>
        <p:spPr>
          <a:xfrm>
            <a:off x="514292" y="1729182"/>
            <a:ext cx="3518052" cy="6237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Variable: </a:t>
            </a:r>
            <a:r>
              <a:rPr lang="en-SG" b="1" dirty="0"/>
              <a:t>emailBodyText</a:t>
            </a:r>
            <a:r>
              <a:rPr lang="en-SG" dirty="0"/>
              <a:t>.</a:t>
            </a:r>
            <a:endParaRPr lang="en-US" b="1" dirty="0">
              <a:sym typeface="Wingdings" panose="05000000000000000000" pitchFamily="2" charset="2"/>
            </a:endParaRPr>
          </a:p>
        </p:txBody>
      </p:sp>
      <p:sp>
        <p:nvSpPr>
          <p:cNvPr id="16" name="Rectangle 15">
            <a:extLst>
              <a:ext uri="{FF2B5EF4-FFF2-40B4-BE49-F238E27FC236}">
                <a16:creationId xmlns:a16="http://schemas.microsoft.com/office/drawing/2014/main" id="{8D338229-87F6-8A02-1173-7E12C4C16E14}"/>
              </a:ext>
            </a:extLst>
          </p:cNvPr>
          <p:cNvSpPr/>
          <p:nvPr/>
        </p:nvSpPr>
        <p:spPr>
          <a:xfrm>
            <a:off x="514292" y="2716884"/>
            <a:ext cx="3518052" cy="6237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Delimiter: </a:t>
            </a:r>
            <a:r>
              <a:rPr lang="en-SG" b="1" dirty="0"/>
              <a:t>Standard and New Line</a:t>
            </a:r>
            <a:endParaRPr lang="en-US" b="1" dirty="0">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BF962964-893C-E25D-A224-3800FF98BEEC}"/>
              </a:ext>
            </a:extLst>
          </p:cNvPr>
          <p:cNvCxnSpPr>
            <a:cxnSpLocks/>
          </p:cNvCxnSpPr>
          <p:nvPr/>
        </p:nvCxnSpPr>
        <p:spPr>
          <a:xfrm>
            <a:off x="4032344" y="3038529"/>
            <a:ext cx="852613" cy="732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CB6FA9-F10A-3486-1D2D-273671F00A31}"/>
              </a:ext>
            </a:extLst>
          </p:cNvPr>
          <p:cNvCxnSpPr>
            <a:cxnSpLocks/>
            <a:stCxn id="16" idx="3"/>
          </p:cNvCxnSpPr>
          <p:nvPr/>
        </p:nvCxnSpPr>
        <p:spPr>
          <a:xfrm>
            <a:off x="4032344" y="3028747"/>
            <a:ext cx="910301" cy="8618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88CE-F99E-ADC4-B051-236B21333FE8}"/>
              </a:ext>
            </a:extLst>
          </p:cNvPr>
          <p:cNvSpPr>
            <a:spLocks noGrp="1"/>
          </p:cNvSpPr>
          <p:nvPr>
            <p:ph type="title"/>
          </p:nvPr>
        </p:nvSpPr>
        <p:spPr>
          <a:xfrm>
            <a:off x="361507" y="1"/>
            <a:ext cx="11483163" cy="999459"/>
          </a:xfrm>
        </p:spPr>
        <p:style>
          <a:lnRef idx="2">
            <a:schemeClr val="accent2"/>
          </a:lnRef>
          <a:fillRef idx="1">
            <a:schemeClr val="lt1"/>
          </a:fillRef>
          <a:effectRef idx="0">
            <a:schemeClr val="accent2"/>
          </a:effectRef>
          <a:fontRef idx="minor">
            <a:schemeClr val="dk1"/>
          </a:fontRef>
        </p:style>
        <p:txBody>
          <a:bodyPr>
            <a:normAutofit/>
          </a:bodyPr>
          <a:lstStyle/>
          <a:p>
            <a:r>
              <a:rPr lang="en-SG" sz="2400" b="1" dirty="0"/>
              <a:t>Test run </a:t>
            </a:r>
            <a:r>
              <a:rPr lang="en-SG" sz="2400" b="1" dirty="0">
                <a:sym typeface="Wingdings" panose="05000000000000000000" pitchFamily="2" charset="2"/>
              </a:rPr>
              <a:t> click on </a:t>
            </a:r>
            <a:r>
              <a:rPr lang="en-SG" sz="2400" b="1" dirty="0" err="1">
                <a:sym typeface="Wingdings" panose="05000000000000000000" pitchFamily="2" charset="2"/>
              </a:rPr>
              <a:t>Textlist</a:t>
            </a:r>
            <a:r>
              <a:rPr lang="en-SG" sz="2400" b="1" dirty="0">
                <a:sym typeface="Wingdings" panose="05000000000000000000" pitchFamily="2" charset="2"/>
              </a:rPr>
              <a:t> </a:t>
            </a:r>
            <a:r>
              <a:rPr lang="en-SG" sz="2400" dirty="0">
                <a:sym typeface="Wingdings" panose="05000000000000000000" pitchFamily="2" charset="2"/>
              </a:rPr>
              <a:t>and you will see the index of where your fields are. E.g. index </a:t>
            </a:r>
            <a:r>
              <a:rPr lang="en-SG" sz="2400" b="1" dirty="0">
                <a:sym typeface="Wingdings" panose="05000000000000000000" pitchFamily="2" charset="2"/>
              </a:rPr>
              <a:t>12</a:t>
            </a:r>
            <a:r>
              <a:rPr lang="en-SG" sz="2400" dirty="0">
                <a:sym typeface="Wingdings" panose="05000000000000000000" pitchFamily="2" charset="2"/>
              </a:rPr>
              <a:t> for Response ID value etc</a:t>
            </a:r>
            <a:endParaRPr lang="en-SG" sz="2400" dirty="0"/>
          </a:p>
        </p:txBody>
      </p:sp>
      <p:sp>
        <p:nvSpPr>
          <p:cNvPr id="3" name="Content Placeholder 2">
            <a:extLst>
              <a:ext uri="{FF2B5EF4-FFF2-40B4-BE49-F238E27FC236}">
                <a16:creationId xmlns:a16="http://schemas.microsoft.com/office/drawing/2014/main" id="{3F72172B-C86C-6C1F-FD50-563173747B2D}"/>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D3AC5AD3-88D9-C355-37B9-F612D8E32C87}"/>
              </a:ext>
            </a:extLst>
          </p:cNvPr>
          <p:cNvPicPr>
            <a:picLocks noChangeAspect="1"/>
          </p:cNvPicPr>
          <p:nvPr/>
        </p:nvPicPr>
        <p:blipFill>
          <a:blip r:embed="rId2"/>
          <a:stretch>
            <a:fillRect/>
          </a:stretch>
        </p:blipFill>
        <p:spPr>
          <a:xfrm>
            <a:off x="701398" y="1254013"/>
            <a:ext cx="10789204" cy="4349974"/>
          </a:xfrm>
          <a:prstGeom prst="rect">
            <a:avLst/>
          </a:prstGeom>
        </p:spPr>
      </p:pic>
      <p:cxnSp>
        <p:nvCxnSpPr>
          <p:cNvPr id="6" name="Straight Arrow Connector 5">
            <a:extLst>
              <a:ext uri="{FF2B5EF4-FFF2-40B4-BE49-F238E27FC236}">
                <a16:creationId xmlns:a16="http://schemas.microsoft.com/office/drawing/2014/main" id="{B1F8AAF5-7EF6-0810-F058-A6816C01E3A1}"/>
              </a:ext>
            </a:extLst>
          </p:cNvPr>
          <p:cNvCxnSpPr>
            <a:cxnSpLocks/>
          </p:cNvCxnSpPr>
          <p:nvPr/>
        </p:nvCxnSpPr>
        <p:spPr>
          <a:xfrm flipH="1">
            <a:off x="9450010" y="4848447"/>
            <a:ext cx="842306" cy="443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ECBF580-3F93-C5DF-A9FA-12DC3CCAED70}"/>
              </a:ext>
            </a:extLst>
          </p:cNvPr>
          <p:cNvCxnSpPr>
            <a:cxnSpLocks/>
          </p:cNvCxnSpPr>
          <p:nvPr/>
        </p:nvCxnSpPr>
        <p:spPr>
          <a:xfrm flipH="1">
            <a:off x="1234586" y="3023459"/>
            <a:ext cx="842306" cy="443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E2C2F4B-9487-F3BD-8B06-97DAD08EF7EF}"/>
              </a:ext>
            </a:extLst>
          </p:cNvPr>
          <p:cNvSpPr/>
          <p:nvPr/>
        </p:nvSpPr>
        <p:spPr>
          <a:xfrm>
            <a:off x="2076892" y="2450483"/>
            <a:ext cx="3518052" cy="8164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dirty="0"/>
              <a:t>Now we can extract row 10 and write to excel file.</a:t>
            </a:r>
          </a:p>
          <a:p>
            <a:r>
              <a:rPr lang="en-SG" b="1" dirty="0">
                <a:sym typeface="Wingdings" panose="05000000000000000000" pitchFamily="2" charset="2"/>
              </a:rPr>
              <a:t>Every field has an index. </a:t>
            </a:r>
            <a:endParaRPr lang="en-US" b="1" dirty="0">
              <a:sym typeface="Wingdings" panose="05000000000000000000" pitchFamily="2" charset="2"/>
            </a:endParaRPr>
          </a:p>
        </p:txBody>
      </p:sp>
      <p:sp>
        <p:nvSpPr>
          <p:cNvPr id="11" name="TextBox 10">
            <a:extLst>
              <a:ext uri="{FF2B5EF4-FFF2-40B4-BE49-F238E27FC236}">
                <a16:creationId xmlns:a16="http://schemas.microsoft.com/office/drawing/2014/main" id="{C3B39278-9C87-5FCA-D6F4-9660F933F610}"/>
              </a:ext>
            </a:extLst>
          </p:cNvPr>
          <p:cNvSpPr txBox="1"/>
          <p:nvPr/>
        </p:nvSpPr>
        <p:spPr>
          <a:xfrm>
            <a:off x="1103128" y="4918390"/>
            <a:ext cx="387290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SG" b="1" dirty="0"/>
              <a:t>Response ID - Row 12</a:t>
            </a:r>
          </a:p>
          <a:p>
            <a:r>
              <a:rPr lang="en-SG" b="1" dirty="0"/>
              <a:t>Company name - Row 20</a:t>
            </a:r>
          </a:p>
          <a:p>
            <a:r>
              <a:rPr lang="en-SG" b="1" dirty="0"/>
              <a:t>Industry - row 24</a:t>
            </a:r>
          </a:p>
          <a:p>
            <a:r>
              <a:rPr lang="en-SG" b="1" dirty="0"/>
              <a:t>Point of contact email - row 32</a:t>
            </a:r>
          </a:p>
          <a:p>
            <a:r>
              <a:rPr lang="en-SG" b="1" dirty="0"/>
              <a:t>Postal Code - row 36</a:t>
            </a:r>
          </a:p>
          <a:p>
            <a:r>
              <a:rPr lang="en-SG" b="1" dirty="0"/>
              <a:t>Any Remarks - row 40</a:t>
            </a:r>
          </a:p>
        </p:txBody>
      </p:sp>
    </p:spTree>
    <p:extLst>
      <p:ext uri="{BB962C8B-B14F-4D97-AF65-F5344CB8AC3E}">
        <p14:creationId xmlns:p14="http://schemas.microsoft.com/office/powerpoint/2010/main" val="228904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1183A8-75E5-4ED8-AD50-24B43FE44891}"/>
              </a:ext>
            </a:extLst>
          </p:cNvPr>
          <p:cNvPicPr>
            <a:picLocks noChangeAspect="1"/>
          </p:cNvPicPr>
          <p:nvPr/>
        </p:nvPicPr>
        <p:blipFill>
          <a:blip r:embed="rId2"/>
          <a:stretch>
            <a:fillRect/>
          </a:stretch>
        </p:blipFill>
        <p:spPr>
          <a:xfrm>
            <a:off x="571499" y="314325"/>
            <a:ext cx="6320019" cy="3990975"/>
          </a:xfrm>
          <a:prstGeom prst="rect">
            <a:avLst/>
          </a:prstGeom>
          <a:ln>
            <a:solidFill>
              <a:schemeClr val="tx1"/>
            </a:solidFill>
          </a:ln>
        </p:spPr>
      </p:pic>
      <p:sp>
        <p:nvSpPr>
          <p:cNvPr id="5" name="Rectangle 4">
            <a:extLst>
              <a:ext uri="{FF2B5EF4-FFF2-40B4-BE49-F238E27FC236}">
                <a16:creationId xmlns:a16="http://schemas.microsoft.com/office/drawing/2014/main" id="{16ED63FC-3C3A-4D57-8981-E4627ABAEAFA}"/>
              </a:ext>
            </a:extLst>
          </p:cNvPr>
          <p:cNvSpPr/>
          <p:nvPr/>
        </p:nvSpPr>
        <p:spPr>
          <a:xfrm>
            <a:off x="7911949" y="738186"/>
            <a:ext cx="3518052" cy="4538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Drag in the sample email files into </a:t>
            </a:r>
            <a:r>
              <a:rPr lang="en-US" b="1" dirty="0"/>
              <a:t>outlook inbox.</a:t>
            </a:r>
          </a:p>
          <a:p>
            <a:endParaRPr lang="en-US" b="1" dirty="0">
              <a:sym typeface="Wingdings" panose="05000000000000000000" pitchFamily="2" charset="2"/>
            </a:endParaRPr>
          </a:p>
          <a:p>
            <a:r>
              <a:rPr lang="en-US" dirty="0">
                <a:sym typeface="Wingdings" panose="05000000000000000000" pitchFamily="2" charset="2"/>
              </a:rPr>
              <a:t>2 of the emails are Manpower Reports.</a:t>
            </a:r>
          </a:p>
          <a:p>
            <a:endParaRPr lang="en-US" dirty="0">
              <a:sym typeface="Wingdings" panose="05000000000000000000" pitchFamily="2" charset="2"/>
            </a:endParaRPr>
          </a:p>
          <a:p>
            <a:r>
              <a:rPr lang="en-US" dirty="0">
                <a:sym typeface="Wingdings" panose="05000000000000000000" pitchFamily="2" charset="2"/>
              </a:rPr>
              <a:t>Each report has a specific subject and an attachment.</a:t>
            </a:r>
          </a:p>
          <a:p>
            <a:endParaRPr lang="en-US" dirty="0">
              <a:sym typeface="Wingdings" panose="05000000000000000000" pitchFamily="2" charset="2"/>
            </a:endParaRPr>
          </a:p>
          <a:p>
            <a:r>
              <a:rPr lang="en-US" dirty="0">
                <a:sym typeface="Wingdings" panose="05000000000000000000" pitchFamily="2" charset="2"/>
              </a:rPr>
              <a:t>For these types of automation, it is important to involve stakeholders and ensure that they are adhering to certain data format, example:</a:t>
            </a:r>
          </a:p>
          <a:p>
            <a:endParaRPr lang="en-US" dirty="0">
              <a:sym typeface="Wingdings" panose="05000000000000000000" pitchFamily="2" charset="2"/>
            </a:endParaRPr>
          </a:p>
          <a:p>
            <a:r>
              <a:rPr lang="en-US" b="1" dirty="0">
                <a:sym typeface="Wingdings" panose="05000000000000000000" pitchFamily="2" charset="2"/>
              </a:rPr>
              <a:t>&lt;&lt;Manpower Report&gt;&gt; </a:t>
            </a:r>
          </a:p>
        </p:txBody>
      </p:sp>
      <p:pic>
        <p:nvPicPr>
          <p:cNvPr id="6" name="Picture 5">
            <a:extLst>
              <a:ext uri="{FF2B5EF4-FFF2-40B4-BE49-F238E27FC236}">
                <a16:creationId xmlns:a16="http://schemas.microsoft.com/office/drawing/2014/main" id="{EE33027F-13F6-4908-A649-EE81250F94E2}"/>
              </a:ext>
            </a:extLst>
          </p:cNvPr>
          <p:cNvPicPr>
            <a:picLocks noChangeAspect="1"/>
          </p:cNvPicPr>
          <p:nvPr/>
        </p:nvPicPr>
        <p:blipFill>
          <a:blip r:embed="rId3"/>
          <a:stretch>
            <a:fillRect/>
          </a:stretch>
        </p:blipFill>
        <p:spPr>
          <a:xfrm>
            <a:off x="571499" y="4548187"/>
            <a:ext cx="6744645" cy="1457325"/>
          </a:xfrm>
          <a:prstGeom prst="rect">
            <a:avLst/>
          </a:prstGeom>
          <a:ln>
            <a:solidFill>
              <a:schemeClr val="tx1"/>
            </a:solidFill>
          </a:ln>
        </p:spPr>
      </p:pic>
    </p:spTree>
    <p:extLst>
      <p:ext uri="{BB962C8B-B14F-4D97-AF65-F5344CB8AC3E}">
        <p14:creationId xmlns:p14="http://schemas.microsoft.com/office/powerpoint/2010/main" val="39973895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F51BB-0E0E-5231-8E94-07F9EB5A2754}"/>
              </a:ext>
            </a:extLst>
          </p:cNvPr>
          <p:cNvPicPr>
            <a:picLocks noChangeAspect="1"/>
          </p:cNvPicPr>
          <p:nvPr/>
        </p:nvPicPr>
        <p:blipFill>
          <a:blip r:embed="rId3"/>
          <a:stretch>
            <a:fillRect/>
          </a:stretch>
        </p:blipFill>
        <p:spPr>
          <a:xfrm>
            <a:off x="1114425" y="519112"/>
            <a:ext cx="9963150" cy="5819775"/>
          </a:xfrm>
          <a:prstGeom prst="rect">
            <a:avLst/>
          </a:prstGeom>
        </p:spPr>
      </p:pic>
      <p:sp>
        <p:nvSpPr>
          <p:cNvPr id="6" name="Title 1">
            <a:extLst>
              <a:ext uri="{FF2B5EF4-FFF2-40B4-BE49-F238E27FC236}">
                <a16:creationId xmlns:a16="http://schemas.microsoft.com/office/drawing/2014/main" id="{068A24CC-0541-8928-C157-D2CC05D9756F}"/>
              </a:ext>
            </a:extLst>
          </p:cNvPr>
          <p:cNvSpPr>
            <a:spLocks noGrp="1"/>
          </p:cNvSpPr>
          <p:nvPr>
            <p:ph type="title"/>
          </p:nvPr>
        </p:nvSpPr>
        <p:spPr>
          <a:xfrm>
            <a:off x="361507" y="2"/>
            <a:ext cx="11483163" cy="831132"/>
          </a:xfrm>
        </p:spPr>
        <p:style>
          <a:lnRef idx="2">
            <a:schemeClr val="accent2"/>
          </a:lnRef>
          <a:fillRef idx="1">
            <a:schemeClr val="lt1"/>
          </a:fillRef>
          <a:effectRef idx="0">
            <a:schemeClr val="accent2"/>
          </a:effectRef>
          <a:fontRef idx="minor">
            <a:schemeClr val="dk1"/>
          </a:fontRef>
        </p:style>
        <p:txBody>
          <a:bodyPr>
            <a:normAutofit/>
          </a:bodyPr>
          <a:lstStyle/>
          <a:p>
            <a:r>
              <a:rPr lang="en-SG" sz="2400" dirty="0"/>
              <a:t>Add the </a:t>
            </a:r>
            <a:r>
              <a:rPr lang="en-SG" sz="2400" b="1" dirty="0"/>
              <a:t>Launch Excel </a:t>
            </a:r>
            <a:r>
              <a:rPr lang="en-SG" sz="2400" dirty="0"/>
              <a:t>action into the </a:t>
            </a:r>
            <a:r>
              <a:rPr lang="en-SG" sz="2400" b="1" dirty="0"/>
              <a:t>for loop.</a:t>
            </a:r>
            <a:endParaRPr lang="en-SG" sz="2400" dirty="0"/>
          </a:p>
        </p:txBody>
      </p:sp>
      <p:cxnSp>
        <p:nvCxnSpPr>
          <p:cNvPr id="7" name="Straight Arrow Connector 6">
            <a:extLst>
              <a:ext uri="{FF2B5EF4-FFF2-40B4-BE49-F238E27FC236}">
                <a16:creationId xmlns:a16="http://schemas.microsoft.com/office/drawing/2014/main" id="{9DD9D970-7337-0726-FFCC-59919A7D5086}"/>
              </a:ext>
            </a:extLst>
          </p:cNvPr>
          <p:cNvCxnSpPr>
            <a:cxnSpLocks/>
          </p:cNvCxnSpPr>
          <p:nvPr/>
        </p:nvCxnSpPr>
        <p:spPr>
          <a:xfrm>
            <a:off x="2613358" y="3674487"/>
            <a:ext cx="2571828" cy="21991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61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F757C-EED6-D95F-8305-18BEFD761EF7}"/>
              </a:ext>
            </a:extLst>
          </p:cNvPr>
          <p:cNvPicPr>
            <a:picLocks noChangeAspect="1"/>
          </p:cNvPicPr>
          <p:nvPr/>
        </p:nvPicPr>
        <p:blipFill>
          <a:blip r:embed="rId2"/>
          <a:stretch>
            <a:fillRect/>
          </a:stretch>
        </p:blipFill>
        <p:spPr>
          <a:xfrm>
            <a:off x="0" y="207554"/>
            <a:ext cx="7315200" cy="5610225"/>
          </a:xfrm>
          <a:prstGeom prst="rect">
            <a:avLst/>
          </a:prstGeom>
        </p:spPr>
      </p:pic>
      <p:cxnSp>
        <p:nvCxnSpPr>
          <p:cNvPr id="6" name="Straight Arrow Connector 5">
            <a:extLst>
              <a:ext uri="{FF2B5EF4-FFF2-40B4-BE49-F238E27FC236}">
                <a16:creationId xmlns:a16="http://schemas.microsoft.com/office/drawing/2014/main" id="{F16F4B3F-BB63-924B-6C23-3911703643A5}"/>
              </a:ext>
            </a:extLst>
          </p:cNvPr>
          <p:cNvCxnSpPr>
            <a:cxnSpLocks/>
          </p:cNvCxnSpPr>
          <p:nvPr/>
        </p:nvCxnSpPr>
        <p:spPr>
          <a:xfrm flipH="1">
            <a:off x="5472414" y="1477925"/>
            <a:ext cx="1614148" cy="5470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0D74C34-1701-A848-ACB0-19DD4D322EB6}"/>
              </a:ext>
            </a:extLst>
          </p:cNvPr>
          <p:cNvSpPr/>
          <p:nvPr/>
        </p:nvSpPr>
        <p:spPr>
          <a:xfrm>
            <a:off x="7032050" y="1040221"/>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b="1" dirty="0"/>
              <a:t>And Open the Following Document</a:t>
            </a:r>
            <a:endParaRPr lang="en-US" b="1" dirty="0">
              <a:sym typeface="Wingdings" panose="05000000000000000000" pitchFamily="2" charset="2"/>
            </a:endParaRPr>
          </a:p>
        </p:txBody>
      </p:sp>
      <p:cxnSp>
        <p:nvCxnSpPr>
          <p:cNvPr id="9" name="Straight Arrow Connector 8">
            <a:extLst>
              <a:ext uri="{FF2B5EF4-FFF2-40B4-BE49-F238E27FC236}">
                <a16:creationId xmlns:a16="http://schemas.microsoft.com/office/drawing/2014/main" id="{6E3AC407-DB45-2DF2-36E3-603EE77BA71B}"/>
              </a:ext>
            </a:extLst>
          </p:cNvPr>
          <p:cNvCxnSpPr>
            <a:cxnSpLocks/>
          </p:cNvCxnSpPr>
          <p:nvPr/>
        </p:nvCxnSpPr>
        <p:spPr>
          <a:xfrm flipH="1" flipV="1">
            <a:off x="5766099" y="2748297"/>
            <a:ext cx="1719222" cy="7333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939F0FE-3A4A-3F87-03F6-8E2C38CEDB26}"/>
              </a:ext>
            </a:extLst>
          </p:cNvPr>
          <p:cNvSpPr/>
          <p:nvPr/>
        </p:nvSpPr>
        <p:spPr>
          <a:xfrm>
            <a:off x="7272670" y="2195855"/>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SG" b="1" dirty="0">
                <a:sym typeface="Wingdings" panose="05000000000000000000" pitchFamily="2" charset="2"/>
              </a:rPr>
              <a:t>Browse to the excel file location that you store the </a:t>
            </a:r>
            <a:r>
              <a:rPr lang="en-SG" b="1" dirty="0" err="1">
                <a:sym typeface="Wingdings" panose="05000000000000000000" pitchFamily="2" charset="2"/>
              </a:rPr>
              <a:t>formSG</a:t>
            </a:r>
            <a:r>
              <a:rPr lang="en-SG" b="1" dirty="0">
                <a:sym typeface="Wingdings" panose="05000000000000000000" pitchFamily="2" charset="2"/>
              </a:rPr>
              <a:t> excel</a:t>
            </a:r>
            <a:endParaRPr lang="en-US" b="1" dirty="0">
              <a:sym typeface="Wingdings" panose="05000000000000000000" pitchFamily="2" charset="2"/>
            </a:endParaRPr>
          </a:p>
        </p:txBody>
      </p:sp>
      <p:pic>
        <p:nvPicPr>
          <p:cNvPr id="13" name="Picture 12">
            <a:extLst>
              <a:ext uri="{FF2B5EF4-FFF2-40B4-BE49-F238E27FC236}">
                <a16:creationId xmlns:a16="http://schemas.microsoft.com/office/drawing/2014/main" id="{03D935F9-B1B9-1311-63EA-DDC3EEA74915}"/>
              </a:ext>
            </a:extLst>
          </p:cNvPr>
          <p:cNvPicPr>
            <a:picLocks noChangeAspect="1"/>
          </p:cNvPicPr>
          <p:nvPr/>
        </p:nvPicPr>
        <p:blipFill rotWithShape="1">
          <a:blip r:embed="rId3"/>
          <a:srcRect t="12459" r="29934"/>
          <a:stretch/>
        </p:blipFill>
        <p:spPr>
          <a:xfrm>
            <a:off x="7315200" y="3544967"/>
            <a:ext cx="3706238" cy="2568986"/>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3ACA364B-BDDA-2421-1CAC-2FEC2EA99915}"/>
              </a:ext>
            </a:extLst>
          </p:cNvPr>
          <p:cNvCxnSpPr>
            <a:cxnSpLocks/>
          </p:cNvCxnSpPr>
          <p:nvPr/>
        </p:nvCxnSpPr>
        <p:spPr>
          <a:xfrm flipH="1" flipV="1">
            <a:off x="9466649" y="5621304"/>
            <a:ext cx="968929" cy="3929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5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28F5CA-D55F-2747-1414-0085B7DD44F8}"/>
              </a:ext>
            </a:extLst>
          </p:cNvPr>
          <p:cNvSpPr/>
          <p:nvPr/>
        </p:nvSpPr>
        <p:spPr>
          <a:xfrm>
            <a:off x="8816124" y="1822456"/>
            <a:ext cx="3124708"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This will get First free Column and row of the excel</a:t>
            </a:r>
          </a:p>
        </p:txBody>
      </p:sp>
      <p:sp>
        <p:nvSpPr>
          <p:cNvPr id="9" name="Rectangle 8">
            <a:extLst>
              <a:ext uri="{FF2B5EF4-FFF2-40B4-BE49-F238E27FC236}">
                <a16:creationId xmlns:a16="http://schemas.microsoft.com/office/drawing/2014/main" id="{72343803-7F6D-EDA9-6136-A2DA2D7BF89E}"/>
              </a:ext>
            </a:extLst>
          </p:cNvPr>
          <p:cNvSpPr/>
          <p:nvPr/>
        </p:nvSpPr>
        <p:spPr>
          <a:xfrm>
            <a:off x="8891308" y="3169508"/>
            <a:ext cx="2983586"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This will set </a:t>
            </a:r>
            <a:r>
              <a:rPr lang="en-US" b="1" dirty="0" err="1">
                <a:sym typeface="Wingdings" panose="05000000000000000000" pitchFamily="2" charset="2"/>
              </a:rPr>
              <a:t>FirstColumn</a:t>
            </a:r>
            <a:r>
              <a:rPr lang="en-US" b="1" dirty="0">
                <a:sym typeface="Wingdings" panose="05000000000000000000" pitchFamily="2" charset="2"/>
              </a:rPr>
              <a:t> variable to 1 since Response ID is at column 1. </a:t>
            </a:r>
          </a:p>
        </p:txBody>
      </p:sp>
      <p:sp>
        <p:nvSpPr>
          <p:cNvPr id="12" name="Rectangle 11">
            <a:extLst>
              <a:ext uri="{FF2B5EF4-FFF2-40B4-BE49-F238E27FC236}">
                <a16:creationId xmlns:a16="http://schemas.microsoft.com/office/drawing/2014/main" id="{34D3130B-4DF1-F6EA-D828-E60F03A62317}"/>
              </a:ext>
            </a:extLst>
          </p:cNvPr>
          <p:cNvSpPr/>
          <p:nvPr/>
        </p:nvSpPr>
        <p:spPr>
          <a:xfrm>
            <a:off x="8891308" y="4309985"/>
            <a:ext cx="3124969"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Write to excel file in the First Column and First Free Row</a:t>
            </a:r>
          </a:p>
        </p:txBody>
      </p:sp>
      <p:sp>
        <p:nvSpPr>
          <p:cNvPr id="14" name="Rectangle 13">
            <a:extLst>
              <a:ext uri="{FF2B5EF4-FFF2-40B4-BE49-F238E27FC236}">
                <a16:creationId xmlns:a16="http://schemas.microsoft.com/office/drawing/2014/main" id="{B312E582-B36A-1A89-0E32-814AC74F6349}"/>
              </a:ext>
            </a:extLst>
          </p:cNvPr>
          <p:cNvSpPr/>
          <p:nvPr/>
        </p:nvSpPr>
        <p:spPr>
          <a:xfrm>
            <a:off x="8907331" y="5391970"/>
            <a:ext cx="3224207"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Close the excel file</a:t>
            </a:r>
          </a:p>
        </p:txBody>
      </p:sp>
      <p:cxnSp>
        <p:nvCxnSpPr>
          <p:cNvPr id="4" name="Straight Arrow Connector 3">
            <a:extLst>
              <a:ext uri="{FF2B5EF4-FFF2-40B4-BE49-F238E27FC236}">
                <a16:creationId xmlns:a16="http://schemas.microsoft.com/office/drawing/2014/main" id="{A8B5CCEB-6178-0EE8-2D57-BAB278B380AC}"/>
              </a:ext>
            </a:extLst>
          </p:cNvPr>
          <p:cNvCxnSpPr>
            <a:cxnSpLocks/>
            <a:stCxn id="7" idx="1"/>
          </p:cNvCxnSpPr>
          <p:nvPr/>
        </p:nvCxnSpPr>
        <p:spPr>
          <a:xfrm flipH="1" flipV="1">
            <a:off x="7559060" y="2260160"/>
            <a:ext cx="1257064"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400363-2E77-269E-B5B7-368AB0E1836A}"/>
              </a:ext>
            </a:extLst>
          </p:cNvPr>
          <p:cNvCxnSpPr>
            <a:cxnSpLocks/>
          </p:cNvCxnSpPr>
          <p:nvPr/>
        </p:nvCxnSpPr>
        <p:spPr>
          <a:xfrm flipH="1">
            <a:off x="7559060" y="3635351"/>
            <a:ext cx="128762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DA70C0-356B-3D3F-E20D-1FA3CF9859AF}"/>
              </a:ext>
            </a:extLst>
          </p:cNvPr>
          <p:cNvCxnSpPr>
            <a:cxnSpLocks/>
          </p:cNvCxnSpPr>
          <p:nvPr/>
        </p:nvCxnSpPr>
        <p:spPr>
          <a:xfrm flipH="1">
            <a:off x="7498411" y="5829674"/>
            <a:ext cx="140892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B12D3B3-FD30-D3A9-F737-998A9D0A1518}"/>
              </a:ext>
            </a:extLst>
          </p:cNvPr>
          <p:cNvPicPr>
            <a:picLocks noChangeAspect="1"/>
          </p:cNvPicPr>
          <p:nvPr/>
        </p:nvPicPr>
        <p:blipFill>
          <a:blip r:embed="rId2"/>
          <a:stretch>
            <a:fillRect/>
          </a:stretch>
        </p:blipFill>
        <p:spPr>
          <a:xfrm>
            <a:off x="1353439" y="344524"/>
            <a:ext cx="6172200" cy="5781675"/>
          </a:xfrm>
          <a:prstGeom prst="rect">
            <a:avLst/>
          </a:prstGeom>
        </p:spPr>
      </p:pic>
      <p:cxnSp>
        <p:nvCxnSpPr>
          <p:cNvPr id="31" name="Straight Arrow Connector 30">
            <a:extLst>
              <a:ext uri="{FF2B5EF4-FFF2-40B4-BE49-F238E27FC236}">
                <a16:creationId xmlns:a16="http://schemas.microsoft.com/office/drawing/2014/main" id="{9D30C86B-F748-4AA7-95CE-E5783831B1FF}"/>
              </a:ext>
            </a:extLst>
          </p:cNvPr>
          <p:cNvCxnSpPr>
            <a:cxnSpLocks/>
          </p:cNvCxnSpPr>
          <p:nvPr/>
        </p:nvCxnSpPr>
        <p:spPr>
          <a:xfrm flipH="1">
            <a:off x="7559060" y="4637933"/>
            <a:ext cx="132286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E08AD4-58BE-A3DF-2CA1-0CDAC4A0B309}"/>
              </a:ext>
            </a:extLst>
          </p:cNvPr>
          <p:cNvPicPr>
            <a:picLocks noChangeAspect="1"/>
          </p:cNvPicPr>
          <p:nvPr/>
        </p:nvPicPr>
        <p:blipFill>
          <a:blip r:embed="rId2"/>
          <a:stretch>
            <a:fillRect/>
          </a:stretch>
        </p:blipFill>
        <p:spPr>
          <a:xfrm>
            <a:off x="51871" y="338966"/>
            <a:ext cx="8178201" cy="6180067"/>
          </a:xfrm>
          <a:prstGeom prst="rect">
            <a:avLst/>
          </a:prstGeom>
        </p:spPr>
      </p:pic>
      <p:cxnSp>
        <p:nvCxnSpPr>
          <p:cNvPr id="6" name="Straight Arrow Connector 5">
            <a:extLst>
              <a:ext uri="{FF2B5EF4-FFF2-40B4-BE49-F238E27FC236}">
                <a16:creationId xmlns:a16="http://schemas.microsoft.com/office/drawing/2014/main" id="{05208FC6-68B8-BA81-EDFC-91EED4651886}"/>
              </a:ext>
            </a:extLst>
          </p:cNvPr>
          <p:cNvCxnSpPr>
            <a:cxnSpLocks/>
          </p:cNvCxnSpPr>
          <p:nvPr/>
        </p:nvCxnSpPr>
        <p:spPr>
          <a:xfrm flipH="1">
            <a:off x="7471317" y="1456661"/>
            <a:ext cx="872334" cy="107466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028F5CA-D55F-2747-1414-0085B7DD44F8}"/>
              </a:ext>
            </a:extLst>
          </p:cNvPr>
          <p:cNvSpPr/>
          <p:nvPr/>
        </p:nvSpPr>
        <p:spPr>
          <a:xfrm>
            <a:off x="8442888" y="1243492"/>
            <a:ext cx="3518052"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Select </a:t>
            </a:r>
            <a:r>
              <a:rPr lang="en-US" b="1" dirty="0" err="1">
                <a:sym typeface="Wingdings" panose="05000000000000000000" pitchFamily="2" charset="2"/>
              </a:rPr>
              <a:t>ExcelInstance</a:t>
            </a:r>
            <a:endParaRPr lang="en-US" b="1" dirty="0">
              <a:sym typeface="Wingdings" panose="05000000000000000000" pitchFamily="2" charset="2"/>
            </a:endParaRPr>
          </a:p>
        </p:txBody>
      </p:sp>
      <p:cxnSp>
        <p:nvCxnSpPr>
          <p:cNvPr id="8" name="Straight Arrow Connector 7">
            <a:extLst>
              <a:ext uri="{FF2B5EF4-FFF2-40B4-BE49-F238E27FC236}">
                <a16:creationId xmlns:a16="http://schemas.microsoft.com/office/drawing/2014/main" id="{1163CEF8-D076-7C8F-DB87-DD1D5B82AE3C}"/>
              </a:ext>
            </a:extLst>
          </p:cNvPr>
          <p:cNvCxnSpPr>
            <a:cxnSpLocks/>
          </p:cNvCxnSpPr>
          <p:nvPr/>
        </p:nvCxnSpPr>
        <p:spPr>
          <a:xfrm flipH="1">
            <a:off x="7685799" y="3167741"/>
            <a:ext cx="7570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2343803-7F6D-EDA9-6136-A2DA2D7BF89E}"/>
              </a:ext>
            </a:extLst>
          </p:cNvPr>
          <p:cNvSpPr/>
          <p:nvPr/>
        </p:nvSpPr>
        <p:spPr>
          <a:xfrm>
            <a:off x="8230072" y="2666509"/>
            <a:ext cx="3688650" cy="8754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dirty="0">
                <a:sym typeface="Wingdings" panose="05000000000000000000" pitchFamily="2" charset="2"/>
              </a:rPr>
              <a:t>Set this to the data to write (row 12 is response ID)</a:t>
            </a:r>
          </a:p>
        </p:txBody>
      </p:sp>
    </p:spTree>
    <p:extLst>
      <p:ext uri="{BB962C8B-B14F-4D97-AF65-F5344CB8AC3E}">
        <p14:creationId xmlns:p14="http://schemas.microsoft.com/office/powerpoint/2010/main" val="32732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4CEBD-9177-24BC-94A3-4BE25896F1C7}"/>
              </a:ext>
            </a:extLst>
          </p:cNvPr>
          <p:cNvSpPr>
            <a:spLocks noGrp="1"/>
          </p:cNvSpPr>
          <p:nvPr>
            <p:ph idx="1"/>
          </p:nvPr>
        </p:nvSpPr>
        <p:spPr>
          <a:xfrm>
            <a:off x="1457325" y="21227"/>
            <a:ext cx="10515600" cy="4351338"/>
          </a:xfrm>
        </p:spPr>
        <p:txBody>
          <a:bodyPr/>
          <a:lstStyle/>
          <a:p>
            <a:pPr marL="0" indent="0">
              <a:buNone/>
            </a:pPr>
            <a:r>
              <a:rPr lang="en-SG" dirty="0"/>
              <a:t>Challenge </a:t>
            </a:r>
            <a:r>
              <a:rPr lang="en-SG" dirty="0" err="1"/>
              <a:t>Ourselves!Lets</a:t>
            </a:r>
            <a:r>
              <a:rPr lang="en-SG" dirty="0"/>
              <a:t> write all the datapoints into the excel</a:t>
            </a:r>
          </a:p>
        </p:txBody>
      </p:sp>
      <p:pic>
        <p:nvPicPr>
          <p:cNvPr id="7" name="Picture 6">
            <a:extLst>
              <a:ext uri="{FF2B5EF4-FFF2-40B4-BE49-F238E27FC236}">
                <a16:creationId xmlns:a16="http://schemas.microsoft.com/office/drawing/2014/main" id="{722172CC-9537-AA6F-A569-F3ADA22081E8}"/>
              </a:ext>
            </a:extLst>
          </p:cNvPr>
          <p:cNvPicPr>
            <a:picLocks noChangeAspect="1"/>
          </p:cNvPicPr>
          <p:nvPr/>
        </p:nvPicPr>
        <p:blipFill>
          <a:blip r:embed="rId3"/>
          <a:stretch>
            <a:fillRect/>
          </a:stretch>
        </p:blipFill>
        <p:spPr>
          <a:xfrm>
            <a:off x="6315075" y="947737"/>
            <a:ext cx="5876925" cy="5581650"/>
          </a:xfrm>
          <a:prstGeom prst="rect">
            <a:avLst/>
          </a:prstGeom>
        </p:spPr>
      </p:pic>
      <p:pic>
        <p:nvPicPr>
          <p:cNvPr id="9" name="Picture 8">
            <a:extLst>
              <a:ext uri="{FF2B5EF4-FFF2-40B4-BE49-F238E27FC236}">
                <a16:creationId xmlns:a16="http://schemas.microsoft.com/office/drawing/2014/main" id="{5F7D922F-D9B4-0525-8A78-7E53FE1F8CDC}"/>
              </a:ext>
            </a:extLst>
          </p:cNvPr>
          <p:cNvPicPr>
            <a:picLocks noChangeAspect="1"/>
          </p:cNvPicPr>
          <p:nvPr/>
        </p:nvPicPr>
        <p:blipFill>
          <a:blip r:embed="rId4"/>
          <a:stretch>
            <a:fillRect/>
          </a:stretch>
        </p:blipFill>
        <p:spPr>
          <a:xfrm>
            <a:off x="0" y="795337"/>
            <a:ext cx="6096000" cy="5886450"/>
          </a:xfrm>
          <a:prstGeom prst="rect">
            <a:avLst/>
          </a:prstGeom>
        </p:spPr>
      </p:pic>
    </p:spTree>
    <p:extLst>
      <p:ext uri="{BB962C8B-B14F-4D97-AF65-F5344CB8AC3E}">
        <p14:creationId xmlns:p14="http://schemas.microsoft.com/office/powerpoint/2010/main" val="2817932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4CEBD-9177-24BC-94A3-4BE25896F1C7}"/>
              </a:ext>
            </a:extLst>
          </p:cNvPr>
          <p:cNvSpPr>
            <a:spLocks noGrp="1"/>
          </p:cNvSpPr>
          <p:nvPr>
            <p:ph idx="1"/>
          </p:nvPr>
        </p:nvSpPr>
        <p:spPr>
          <a:xfrm>
            <a:off x="755009" y="0"/>
            <a:ext cx="11200004" cy="4351338"/>
          </a:xfrm>
        </p:spPr>
        <p:txBody>
          <a:bodyPr/>
          <a:lstStyle/>
          <a:p>
            <a:pPr marL="0" indent="0">
              <a:buNone/>
            </a:pPr>
            <a:r>
              <a:rPr lang="en-SG" dirty="0"/>
              <a:t>Challenge Ourselves! Can we make the code more efficient? </a:t>
            </a:r>
          </a:p>
          <a:p>
            <a:pPr marL="0" indent="0">
              <a:buNone/>
            </a:pPr>
            <a:r>
              <a:rPr lang="en-SG" dirty="0"/>
              <a:t>Shift the launch excel above the loop?</a:t>
            </a:r>
          </a:p>
        </p:txBody>
      </p:sp>
      <p:pic>
        <p:nvPicPr>
          <p:cNvPr id="7" name="Picture 6">
            <a:extLst>
              <a:ext uri="{FF2B5EF4-FFF2-40B4-BE49-F238E27FC236}">
                <a16:creationId xmlns:a16="http://schemas.microsoft.com/office/drawing/2014/main" id="{722172CC-9537-AA6F-A569-F3ADA22081E8}"/>
              </a:ext>
            </a:extLst>
          </p:cNvPr>
          <p:cNvPicPr>
            <a:picLocks noChangeAspect="1"/>
          </p:cNvPicPr>
          <p:nvPr/>
        </p:nvPicPr>
        <p:blipFill rotWithShape="1">
          <a:blip r:embed="rId3"/>
          <a:srcRect b="10673"/>
          <a:stretch/>
        </p:blipFill>
        <p:spPr>
          <a:xfrm>
            <a:off x="6315075" y="964515"/>
            <a:ext cx="5876925" cy="4985909"/>
          </a:xfrm>
          <a:prstGeom prst="rect">
            <a:avLst/>
          </a:prstGeom>
        </p:spPr>
      </p:pic>
      <p:pic>
        <p:nvPicPr>
          <p:cNvPr id="9" name="Picture 8">
            <a:extLst>
              <a:ext uri="{FF2B5EF4-FFF2-40B4-BE49-F238E27FC236}">
                <a16:creationId xmlns:a16="http://schemas.microsoft.com/office/drawing/2014/main" id="{5F7D922F-D9B4-0525-8A78-7E53FE1F8CDC}"/>
              </a:ext>
            </a:extLst>
          </p:cNvPr>
          <p:cNvPicPr>
            <a:picLocks noChangeAspect="1"/>
          </p:cNvPicPr>
          <p:nvPr/>
        </p:nvPicPr>
        <p:blipFill>
          <a:blip r:embed="rId4"/>
          <a:stretch>
            <a:fillRect/>
          </a:stretch>
        </p:blipFill>
        <p:spPr>
          <a:xfrm>
            <a:off x="0" y="896005"/>
            <a:ext cx="6096000" cy="5886450"/>
          </a:xfrm>
          <a:prstGeom prst="rect">
            <a:avLst/>
          </a:prstGeom>
        </p:spPr>
      </p:pic>
      <p:sp>
        <p:nvSpPr>
          <p:cNvPr id="2" name="Rectangle 1">
            <a:extLst>
              <a:ext uri="{FF2B5EF4-FFF2-40B4-BE49-F238E27FC236}">
                <a16:creationId xmlns:a16="http://schemas.microsoft.com/office/drawing/2014/main" id="{18D5F7B4-6EBE-C154-1C9B-D529D3898283}"/>
              </a:ext>
            </a:extLst>
          </p:cNvPr>
          <p:cNvSpPr/>
          <p:nvPr/>
        </p:nvSpPr>
        <p:spPr>
          <a:xfrm>
            <a:off x="481837" y="2879273"/>
            <a:ext cx="5012952" cy="11054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endParaRPr lang="en-US" b="1" dirty="0">
              <a:sym typeface="Wingdings" panose="05000000000000000000" pitchFamily="2" charset="2"/>
            </a:endParaRPr>
          </a:p>
        </p:txBody>
      </p:sp>
    </p:spTree>
    <p:extLst>
      <p:ext uri="{BB962C8B-B14F-4D97-AF65-F5344CB8AC3E}">
        <p14:creationId xmlns:p14="http://schemas.microsoft.com/office/powerpoint/2010/main" val="18566361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21511-F07F-F48E-DE6C-81C500786D54}"/>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5AD09D17-9944-E9C3-6EA6-1BCB6D255B52}"/>
              </a:ext>
            </a:extLst>
          </p:cNvPr>
          <p:cNvPicPr>
            <a:picLocks noChangeAspect="1"/>
          </p:cNvPicPr>
          <p:nvPr/>
        </p:nvPicPr>
        <p:blipFill>
          <a:blip r:embed="rId2"/>
          <a:stretch>
            <a:fillRect/>
          </a:stretch>
        </p:blipFill>
        <p:spPr>
          <a:xfrm>
            <a:off x="125138" y="681037"/>
            <a:ext cx="6257925" cy="6176963"/>
          </a:xfrm>
          <a:prstGeom prst="rect">
            <a:avLst/>
          </a:prstGeom>
        </p:spPr>
      </p:pic>
      <p:pic>
        <p:nvPicPr>
          <p:cNvPr id="8" name="Picture 7">
            <a:extLst>
              <a:ext uri="{FF2B5EF4-FFF2-40B4-BE49-F238E27FC236}">
                <a16:creationId xmlns:a16="http://schemas.microsoft.com/office/drawing/2014/main" id="{3753A2D9-A2F4-83FA-86B4-F67A52ACB81A}"/>
              </a:ext>
            </a:extLst>
          </p:cNvPr>
          <p:cNvPicPr>
            <a:picLocks noChangeAspect="1"/>
          </p:cNvPicPr>
          <p:nvPr/>
        </p:nvPicPr>
        <p:blipFill rotWithShape="1">
          <a:blip r:embed="rId3"/>
          <a:srcRect b="10673"/>
          <a:stretch/>
        </p:blipFill>
        <p:spPr>
          <a:xfrm>
            <a:off x="6315075" y="964515"/>
            <a:ext cx="5876925" cy="4985909"/>
          </a:xfrm>
          <a:prstGeom prst="rect">
            <a:avLst/>
          </a:prstGeom>
        </p:spPr>
      </p:pic>
      <p:sp>
        <p:nvSpPr>
          <p:cNvPr id="9" name="Rectangle 8">
            <a:extLst>
              <a:ext uri="{FF2B5EF4-FFF2-40B4-BE49-F238E27FC236}">
                <a16:creationId xmlns:a16="http://schemas.microsoft.com/office/drawing/2014/main" id="{D68700DA-FAA5-8BC7-27D7-8D883C222E03}"/>
              </a:ext>
            </a:extLst>
          </p:cNvPr>
          <p:cNvSpPr/>
          <p:nvPr/>
        </p:nvSpPr>
        <p:spPr>
          <a:xfrm>
            <a:off x="290767" y="681037"/>
            <a:ext cx="6092295" cy="11054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endParaRPr lang="en-US" b="1" dirty="0">
              <a:sym typeface="Wingdings" panose="05000000000000000000" pitchFamily="2" charset="2"/>
            </a:endParaRPr>
          </a:p>
        </p:txBody>
      </p:sp>
    </p:spTree>
    <p:extLst>
      <p:ext uri="{BB962C8B-B14F-4D97-AF65-F5344CB8AC3E}">
        <p14:creationId xmlns:p14="http://schemas.microsoft.com/office/powerpoint/2010/main" val="1997123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6A55-7D64-11D2-33B1-AE3BBC94FA11}"/>
              </a:ext>
            </a:extLst>
          </p:cNvPr>
          <p:cNvSpPr>
            <a:spLocks noGrp="1"/>
          </p:cNvSpPr>
          <p:nvPr>
            <p:ph type="title"/>
          </p:nvPr>
        </p:nvSpPr>
        <p:spPr>
          <a:xfrm>
            <a:off x="0" y="1789605"/>
            <a:ext cx="5312344" cy="1325563"/>
          </a:xfrm>
        </p:spPr>
        <p:txBody>
          <a:bodyPr/>
          <a:lstStyle/>
          <a:p>
            <a:r>
              <a:rPr lang="en-SG" dirty="0"/>
              <a:t>Supplementary Slides</a:t>
            </a:r>
          </a:p>
        </p:txBody>
      </p:sp>
      <p:sp>
        <p:nvSpPr>
          <p:cNvPr id="3" name="Content Placeholder 2">
            <a:extLst>
              <a:ext uri="{FF2B5EF4-FFF2-40B4-BE49-F238E27FC236}">
                <a16:creationId xmlns:a16="http://schemas.microsoft.com/office/drawing/2014/main" id="{4EE5A324-E93C-4050-2630-BB6766A25DD0}"/>
              </a:ext>
            </a:extLst>
          </p:cNvPr>
          <p:cNvSpPr>
            <a:spLocks noGrp="1"/>
          </p:cNvSpPr>
          <p:nvPr>
            <p:ph idx="1"/>
          </p:nvPr>
        </p:nvSpPr>
        <p:spPr>
          <a:xfrm>
            <a:off x="335166" y="3371697"/>
            <a:ext cx="4519863" cy="4351338"/>
          </a:xfrm>
        </p:spPr>
        <p:txBody>
          <a:bodyPr/>
          <a:lstStyle/>
          <a:p>
            <a:pPr marL="0" indent="0">
              <a:buNone/>
            </a:pPr>
            <a:r>
              <a:rPr lang="en-SG" dirty="0"/>
              <a:t>Steps to install Chrome Power Automate extension </a:t>
            </a:r>
          </a:p>
        </p:txBody>
      </p:sp>
      <p:pic>
        <p:nvPicPr>
          <p:cNvPr id="4" name="Picture 3" descr="Laptop open on desk at night">
            <a:extLst>
              <a:ext uri="{FF2B5EF4-FFF2-40B4-BE49-F238E27FC236}">
                <a16:creationId xmlns:a16="http://schemas.microsoft.com/office/drawing/2014/main" id="{598847B8-98DD-5978-37F7-76D53CE96AED}"/>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605733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69A84-5174-89CE-F4D2-4447E2462B0D}"/>
              </a:ext>
            </a:extLst>
          </p:cNvPr>
          <p:cNvSpPr>
            <a:spLocks noGrp="1"/>
          </p:cNvSpPr>
          <p:nvPr>
            <p:ph idx="1"/>
          </p:nvPr>
        </p:nvSpPr>
        <p:spPr>
          <a:xfrm>
            <a:off x="838199" y="1825625"/>
            <a:ext cx="10885371" cy="4351338"/>
          </a:xfrm>
        </p:spPr>
        <p:txBody>
          <a:bodyPr/>
          <a:lstStyle/>
          <a:p>
            <a:endParaRPr lang="en-SG" dirty="0"/>
          </a:p>
        </p:txBody>
      </p:sp>
      <p:pic>
        <p:nvPicPr>
          <p:cNvPr id="5" name="Picture 4">
            <a:extLst>
              <a:ext uri="{FF2B5EF4-FFF2-40B4-BE49-F238E27FC236}">
                <a16:creationId xmlns:a16="http://schemas.microsoft.com/office/drawing/2014/main" id="{9A01A0F0-1363-6DA9-D5BA-397726BC63B9}"/>
              </a:ext>
            </a:extLst>
          </p:cNvPr>
          <p:cNvPicPr>
            <a:picLocks noChangeAspect="1"/>
          </p:cNvPicPr>
          <p:nvPr/>
        </p:nvPicPr>
        <p:blipFill rotWithShape="1">
          <a:blip r:embed="rId2"/>
          <a:srcRect r="53105" b="5439"/>
          <a:stretch/>
        </p:blipFill>
        <p:spPr>
          <a:xfrm>
            <a:off x="636070" y="1825625"/>
            <a:ext cx="7846612" cy="4450047"/>
          </a:xfrm>
          <a:prstGeom prst="rect">
            <a:avLst/>
          </a:prstGeom>
        </p:spPr>
      </p:pic>
      <p:sp>
        <p:nvSpPr>
          <p:cNvPr id="7" name="TextBox 6">
            <a:extLst>
              <a:ext uri="{FF2B5EF4-FFF2-40B4-BE49-F238E27FC236}">
                <a16:creationId xmlns:a16="http://schemas.microsoft.com/office/drawing/2014/main" id="{66C6B9F9-88D8-BD5E-D7C9-C1A846939DBD}"/>
              </a:ext>
            </a:extLst>
          </p:cNvPr>
          <p:cNvSpPr txBox="1"/>
          <p:nvPr/>
        </p:nvSpPr>
        <p:spPr>
          <a:xfrm>
            <a:off x="8785459" y="2082084"/>
            <a:ext cx="2938112" cy="1754326"/>
          </a:xfrm>
          <a:prstGeom prst="rect">
            <a:avLst/>
          </a:prstGeom>
          <a:noFill/>
        </p:spPr>
        <p:txBody>
          <a:bodyPr wrap="square">
            <a:spAutoFit/>
          </a:bodyPr>
          <a:lstStyle/>
          <a:p>
            <a:pPr marL="342900" indent="-342900">
              <a:buAutoNum type="arabicParenR"/>
            </a:pPr>
            <a:r>
              <a:rPr lang="en-SG" b="1" dirty="0"/>
              <a:t>Go to  </a:t>
            </a:r>
            <a:r>
              <a:rPr lang="en-SG" dirty="0">
                <a:solidFill>
                  <a:srgbClr val="0563C1"/>
                </a:solidFill>
                <a:hlinkClick r:id="rId3">
                  <a:extLst>
                    <a:ext uri="{A12FA001-AC4F-418D-AE19-62706E023703}">
                      <ahyp:hlinkClr xmlns:ahyp="http://schemas.microsoft.com/office/drawing/2018/hyperlinkcolor" val="tx"/>
                    </a:ext>
                  </a:extLst>
                </a:hlinkClick>
              </a:rPr>
              <a:t>https://www.google.com/chrome/</a:t>
            </a:r>
            <a:endParaRPr lang="en-SG" dirty="0">
              <a:solidFill>
                <a:srgbClr val="0563C1"/>
              </a:solidFill>
            </a:endParaRPr>
          </a:p>
          <a:p>
            <a:pPr marL="342900" indent="-342900">
              <a:buAutoNum type="arabicParenR"/>
            </a:pPr>
            <a:endParaRPr lang="en-SG" dirty="0">
              <a:solidFill>
                <a:srgbClr val="0563C1"/>
              </a:solidFill>
            </a:endParaRPr>
          </a:p>
          <a:p>
            <a:pPr marL="342900" indent="-342900">
              <a:buAutoNum type="arabicParenR"/>
            </a:pPr>
            <a:r>
              <a:rPr lang="en-SG" dirty="0">
                <a:solidFill>
                  <a:srgbClr val="0563C1"/>
                </a:solidFill>
              </a:rPr>
              <a:t>Click on the Download Chrome</a:t>
            </a:r>
          </a:p>
        </p:txBody>
      </p:sp>
      <p:sp>
        <p:nvSpPr>
          <p:cNvPr id="8" name="Title 3">
            <a:extLst>
              <a:ext uri="{FF2B5EF4-FFF2-40B4-BE49-F238E27FC236}">
                <a16:creationId xmlns:a16="http://schemas.microsoft.com/office/drawing/2014/main" id="{19DACF34-927E-F15A-2647-9DBB8DB16B80}"/>
              </a:ext>
            </a:extLst>
          </p:cNvPr>
          <p:cNvSpPr txBox="1">
            <a:spLocks/>
          </p:cNvSpPr>
          <p:nvPr/>
        </p:nvSpPr>
        <p:spPr>
          <a:xfrm>
            <a:off x="3787322" y="4696906"/>
            <a:ext cx="1679827" cy="462235"/>
          </a:xfrm>
          <a:prstGeom prst="rect">
            <a:avLst/>
          </a:prstGeom>
          <a:noFill/>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2386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0AAB3A-BAE3-CC06-E57F-C56AC7DE7318}"/>
              </a:ext>
            </a:extLst>
          </p:cNvPr>
          <p:cNvPicPr>
            <a:picLocks noGrp="1" noChangeAspect="1"/>
          </p:cNvPicPr>
          <p:nvPr>
            <p:ph idx="1"/>
          </p:nvPr>
        </p:nvPicPr>
        <p:blipFill rotWithShape="1">
          <a:blip r:embed="rId2"/>
          <a:srcRect r="52227" b="110"/>
          <a:stretch/>
        </p:blipFill>
        <p:spPr>
          <a:xfrm>
            <a:off x="4928073" y="2716730"/>
            <a:ext cx="6552151" cy="3853146"/>
          </a:xfrm>
        </p:spPr>
      </p:pic>
      <p:sp>
        <p:nvSpPr>
          <p:cNvPr id="7" name="TextBox 6">
            <a:extLst>
              <a:ext uri="{FF2B5EF4-FFF2-40B4-BE49-F238E27FC236}">
                <a16:creationId xmlns:a16="http://schemas.microsoft.com/office/drawing/2014/main" id="{D25DB9D5-2BC6-6857-77E7-409B17997D5A}"/>
              </a:ext>
            </a:extLst>
          </p:cNvPr>
          <p:cNvSpPr txBox="1"/>
          <p:nvPr/>
        </p:nvSpPr>
        <p:spPr>
          <a:xfrm>
            <a:off x="1289374" y="1070202"/>
            <a:ext cx="7560712" cy="769441"/>
          </a:xfrm>
          <a:prstGeom prst="rect">
            <a:avLst/>
          </a:prstGeom>
          <a:noFill/>
        </p:spPr>
        <p:txBody>
          <a:bodyPr wrap="square">
            <a:spAutoFit/>
          </a:bodyPr>
          <a:lstStyle/>
          <a:p>
            <a:r>
              <a:rPr lang="en-SG" sz="2200" dirty="0"/>
              <a:t>3) Click on “No” when the user account control pop out</a:t>
            </a:r>
          </a:p>
          <a:p>
            <a:r>
              <a:rPr lang="en-SG" sz="2200" dirty="0">
                <a:solidFill>
                  <a:srgbClr val="0563C1"/>
                </a:solidFill>
              </a:rPr>
              <a:t>4) Install without administrator privilege</a:t>
            </a:r>
          </a:p>
        </p:txBody>
      </p:sp>
      <p:pic>
        <p:nvPicPr>
          <p:cNvPr id="9" name="Picture 8">
            <a:extLst>
              <a:ext uri="{FF2B5EF4-FFF2-40B4-BE49-F238E27FC236}">
                <a16:creationId xmlns:a16="http://schemas.microsoft.com/office/drawing/2014/main" id="{423A133C-0C89-307B-4434-94D193153155}"/>
              </a:ext>
            </a:extLst>
          </p:cNvPr>
          <p:cNvPicPr>
            <a:picLocks noChangeAspect="1"/>
          </p:cNvPicPr>
          <p:nvPr/>
        </p:nvPicPr>
        <p:blipFill>
          <a:blip r:embed="rId3"/>
          <a:stretch>
            <a:fillRect/>
          </a:stretch>
        </p:blipFill>
        <p:spPr>
          <a:xfrm>
            <a:off x="711775" y="2383307"/>
            <a:ext cx="3585495" cy="3853145"/>
          </a:xfrm>
          <a:prstGeom prst="rect">
            <a:avLst/>
          </a:prstGeom>
        </p:spPr>
      </p:pic>
      <p:sp>
        <p:nvSpPr>
          <p:cNvPr id="10" name="Title 3">
            <a:extLst>
              <a:ext uri="{FF2B5EF4-FFF2-40B4-BE49-F238E27FC236}">
                <a16:creationId xmlns:a16="http://schemas.microsoft.com/office/drawing/2014/main" id="{F289F4A9-B0C4-4E0C-BE58-F9930942C2DF}"/>
              </a:ext>
            </a:extLst>
          </p:cNvPr>
          <p:cNvSpPr txBox="1">
            <a:spLocks/>
          </p:cNvSpPr>
          <p:nvPr/>
        </p:nvSpPr>
        <p:spPr>
          <a:xfrm>
            <a:off x="2410910" y="5659432"/>
            <a:ext cx="1679827" cy="462235"/>
          </a:xfrm>
          <a:prstGeom prst="rect">
            <a:avLst/>
          </a:prstGeom>
          <a:noFill/>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1" name="Title 3">
            <a:extLst>
              <a:ext uri="{FF2B5EF4-FFF2-40B4-BE49-F238E27FC236}">
                <a16:creationId xmlns:a16="http://schemas.microsoft.com/office/drawing/2014/main" id="{BE31C999-97E0-2B27-5733-507A29AFA6BD}"/>
              </a:ext>
            </a:extLst>
          </p:cNvPr>
          <p:cNvSpPr txBox="1">
            <a:spLocks/>
          </p:cNvSpPr>
          <p:nvPr/>
        </p:nvSpPr>
        <p:spPr>
          <a:xfrm>
            <a:off x="8287352" y="4643304"/>
            <a:ext cx="676283" cy="198204"/>
          </a:xfrm>
          <a:prstGeom prst="rect">
            <a:avLst/>
          </a:prstGeom>
          <a:noFill/>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0E02F5-94BD-CC69-10AF-E15D8F14C87E}"/>
              </a:ext>
            </a:extLst>
          </p:cNvPr>
          <p:cNvSpPr>
            <a:spLocks noGrp="1"/>
          </p:cNvSpPr>
          <p:nvPr>
            <p:ph type="title"/>
          </p:nvPr>
        </p:nvSpPr>
        <p:spPr>
          <a:xfrm>
            <a:off x="640080" y="325369"/>
            <a:ext cx="4688724" cy="1956841"/>
          </a:xfrm>
        </p:spPr>
        <p:txBody>
          <a:bodyPr anchor="b">
            <a:normAutofit fontScale="90000"/>
          </a:bodyPr>
          <a:lstStyle/>
          <a:p>
            <a:r>
              <a:rPr lang="en-SG" sz="5400" b="1" dirty="0">
                <a:solidFill>
                  <a:srgbClr val="002060"/>
                </a:solidFill>
              </a:rPr>
              <a:t>PowerApps – Robotic Process Automation</a:t>
            </a:r>
          </a:p>
        </p:txBody>
      </p:sp>
      <p:pic>
        <p:nvPicPr>
          <p:cNvPr id="7" name="Picture 6" descr="Laptop open on desk at night">
            <a:extLst>
              <a:ext uri="{FF2B5EF4-FFF2-40B4-BE49-F238E27FC236}">
                <a16:creationId xmlns:a16="http://schemas.microsoft.com/office/drawing/2014/main" id="{0AD851CB-F591-9088-6B24-D442CCCC27CA}"/>
              </a:ext>
            </a:extLst>
          </p:cNvPr>
          <p:cNvPicPr>
            <a:picLocks noChangeAspect="1"/>
          </p:cNvPicPr>
          <p:nvPr/>
        </p:nvPicPr>
        <p:blipFill rotWithShape="1">
          <a:blip r:embed="rId2">
            <a:extLst>
              <a:ext uri="{28A0092B-C50C-407E-A947-70E740481C1C}">
                <a14:useLocalDpi xmlns:a14="http://schemas.microsoft.com/office/drawing/2010/main" val="0"/>
              </a:ext>
            </a:extLst>
          </a:blip>
          <a:srcRect l="21280" r="1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4" name="Diagram 3">
            <a:extLst>
              <a:ext uri="{FF2B5EF4-FFF2-40B4-BE49-F238E27FC236}">
                <a16:creationId xmlns:a16="http://schemas.microsoft.com/office/drawing/2014/main" id="{C590F2AF-4FEC-814E-AD5D-1DD7CC0B187C}"/>
              </a:ext>
            </a:extLst>
          </p:cNvPr>
          <p:cNvGraphicFramePr/>
          <p:nvPr>
            <p:extLst>
              <p:ext uri="{D42A27DB-BD31-4B8C-83A1-F6EECF244321}">
                <p14:modId xmlns:p14="http://schemas.microsoft.com/office/powerpoint/2010/main" val="4125401334"/>
              </p:ext>
            </p:extLst>
          </p:nvPr>
        </p:nvGraphicFramePr>
        <p:xfrm>
          <a:off x="480019" y="2282210"/>
          <a:ext cx="4688724" cy="3929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5440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5131C9-2BF9-D3B0-DFC0-87D931CA1E27}"/>
              </a:ext>
            </a:extLst>
          </p:cNvPr>
          <p:cNvSpPr>
            <a:spLocks noGrp="1"/>
          </p:cNvSpPr>
          <p:nvPr>
            <p:ph idx="1"/>
          </p:nvPr>
        </p:nvSpPr>
        <p:spPr>
          <a:xfrm>
            <a:off x="838200" y="1082841"/>
            <a:ext cx="10515600" cy="3597392"/>
          </a:xfrm>
        </p:spPr>
        <p:txBody>
          <a:bodyPr/>
          <a:lstStyle/>
          <a:p>
            <a:pPr marL="0" indent="0">
              <a:buNone/>
            </a:pPr>
            <a:endParaRPr lang="en-SG" dirty="0">
              <a:hlinkClick r:id="rId2"/>
            </a:endParaRPr>
          </a:p>
          <a:p>
            <a:pPr marL="0" indent="0">
              <a:buNone/>
            </a:pPr>
            <a:r>
              <a:rPr lang="en-SG" dirty="0"/>
              <a:t>5) Go to </a:t>
            </a:r>
            <a:r>
              <a:rPr lang="en-SG" dirty="0">
                <a:hlinkClick r:id="rId3"/>
              </a:rPr>
              <a:t>https://chrome.google.com/webstore/search</a:t>
            </a:r>
            <a:endParaRPr lang="en-SG" dirty="0"/>
          </a:p>
          <a:p>
            <a:pPr marL="0" indent="0">
              <a:buNone/>
            </a:pPr>
            <a:r>
              <a:rPr lang="en-SG" dirty="0"/>
              <a:t>6) And search for </a:t>
            </a:r>
            <a:r>
              <a:rPr lang="en-SG" b="1" dirty="0" err="1">
                <a:solidFill>
                  <a:srgbClr val="FF0000"/>
                </a:solidFill>
              </a:rPr>
              <a:t>powerautomate</a:t>
            </a:r>
            <a:endParaRPr lang="en-SG" b="1" dirty="0">
              <a:solidFill>
                <a:srgbClr val="FF0000"/>
              </a:solidFill>
            </a:endParaRPr>
          </a:p>
          <a:p>
            <a:pPr marL="0" indent="0">
              <a:buNone/>
            </a:pPr>
            <a:r>
              <a:rPr lang="en-SG" dirty="0"/>
              <a:t>7) Then click on add to Chrome</a:t>
            </a:r>
          </a:p>
          <a:p>
            <a:endParaRPr lang="en-SG" dirty="0"/>
          </a:p>
        </p:txBody>
      </p:sp>
      <p:pic>
        <p:nvPicPr>
          <p:cNvPr id="5" name="Picture 4">
            <a:extLst>
              <a:ext uri="{FF2B5EF4-FFF2-40B4-BE49-F238E27FC236}">
                <a16:creationId xmlns:a16="http://schemas.microsoft.com/office/drawing/2014/main" id="{1F719B63-A074-1C4D-3FB6-C38B72BD5F86}"/>
              </a:ext>
            </a:extLst>
          </p:cNvPr>
          <p:cNvPicPr>
            <a:picLocks noChangeAspect="1"/>
          </p:cNvPicPr>
          <p:nvPr/>
        </p:nvPicPr>
        <p:blipFill rotWithShape="1">
          <a:blip r:embed="rId4"/>
          <a:srcRect l="8828" r="9284"/>
          <a:stretch/>
        </p:blipFill>
        <p:spPr>
          <a:xfrm>
            <a:off x="433135" y="3226978"/>
            <a:ext cx="6168992" cy="3452796"/>
          </a:xfrm>
          <a:prstGeom prst="rect">
            <a:avLst/>
          </a:prstGeom>
        </p:spPr>
      </p:pic>
      <p:sp>
        <p:nvSpPr>
          <p:cNvPr id="6" name="Title 3">
            <a:extLst>
              <a:ext uri="{FF2B5EF4-FFF2-40B4-BE49-F238E27FC236}">
                <a16:creationId xmlns:a16="http://schemas.microsoft.com/office/drawing/2014/main" id="{098333E5-2F00-3E32-46EB-3518DA43B4A6}"/>
              </a:ext>
            </a:extLst>
          </p:cNvPr>
          <p:cNvSpPr txBox="1">
            <a:spLocks/>
          </p:cNvSpPr>
          <p:nvPr/>
        </p:nvSpPr>
        <p:spPr>
          <a:xfrm>
            <a:off x="760396" y="4235113"/>
            <a:ext cx="1106906" cy="375387"/>
          </a:xfrm>
          <a:prstGeom prst="rect">
            <a:avLst/>
          </a:prstGeom>
          <a:noFill/>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48316B3-35C3-1C33-412A-89084D7F02CE}"/>
              </a:ext>
            </a:extLst>
          </p:cNvPr>
          <p:cNvPicPr>
            <a:picLocks noChangeAspect="1"/>
          </p:cNvPicPr>
          <p:nvPr/>
        </p:nvPicPr>
        <p:blipFill rotWithShape="1">
          <a:blip r:embed="rId5"/>
          <a:srcRect l="10913" r="7715" b="945"/>
          <a:stretch/>
        </p:blipFill>
        <p:spPr>
          <a:xfrm>
            <a:off x="6881453" y="3609475"/>
            <a:ext cx="4847733" cy="1694046"/>
          </a:xfrm>
          <a:prstGeom prst="rect">
            <a:avLst/>
          </a:prstGeom>
        </p:spPr>
      </p:pic>
      <p:sp>
        <p:nvSpPr>
          <p:cNvPr id="9" name="Title 3">
            <a:extLst>
              <a:ext uri="{FF2B5EF4-FFF2-40B4-BE49-F238E27FC236}">
                <a16:creationId xmlns:a16="http://schemas.microsoft.com/office/drawing/2014/main" id="{FDC82D51-E75D-BDF0-6643-8B7D53FB280E}"/>
              </a:ext>
            </a:extLst>
          </p:cNvPr>
          <p:cNvSpPr txBox="1">
            <a:spLocks/>
          </p:cNvSpPr>
          <p:nvPr/>
        </p:nvSpPr>
        <p:spPr>
          <a:xfrm>
            <a:off x="10651959" y="4680233"/>
            <a:ext cx="1106906" cy="375387"/>
          </a:xfrm>
          <a:prstGeom prst="rect">
            <a:avLst/>
          </a:prstGeom>
          <a:noFill/>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825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18EA97-7240-79D1-2F32-21DBDAEE1AAE}"/>
              </a:ext>
            </a:extLst>
          </p:cNvPr>
          <p:cNvSpPr>
            <a:spLocks noGrp="1"/>
          </p:cNvSpPr>
          <p:nvPr>
            <p:ph idx="1"/>
          </p:nvPr>
        </p:nvSpPr>
        <p:spPr>
          <a:xfrm>
            <a:off x="8807115" y="2483318"/>
            <a:ext cx="3384885" cy="3164256"/>
          </a:xfrm>
        </p:spPr>
        <p:txBody>
          <a:bodyPr>
            <a:normAutofit fontScale="92500" lnSpcReduction="10000"/>
          </a:bodyPr>
          <a:lstStyle/>
          <a:p>
            <a:pPr marL="0" indent="0">
              <a:buNone/>
            </a:pPr>
            <a:r>
              <a:rPr lang="en-SG" dirty="0"/>
              <a:t>8) Go into the Chrome browser and type </a:t>
            </a:r>
            <a:r>
              <a:rPr lang="en-SG" b="1" dirty="0"/>
              <a:t>chrome://extensions </a:t>
            </a:r>
          </a:p>
          <a:p>
            <a:pPr marL="0" indent="0">
              <a:buNone/>
            </a:pPr>
            <a:r>
              <a:rPr lang="en-SG" b="1" dirty="0"/>
              <a:t>to check if the extension is installed</a:t>
            </a:r>
          </a:p>
          <a:p>
            <a:pPr marL="0" indent="0">
              <a:buNone/>
            </a:pPr>
            <a:endParaRPr lang="en-SG" b="1" dirty="0"/>
          </a:p>
          <a:p>
            <a:pPr marL="0" indent="0">
              <a:buNone/>
            </a:pPr>
            <a:r>
              <a:rPr lang="en-SG" b="1" dirty="0"/>
              <a:t>9 make sure it is enabled</a:t>
            </a:r>
          </a:p>
        </p:txBody>
      </p:sp>
      <p:pic>
        <p:nvPicPr>
          <p:cNvPr id="5" name="Picture 4">
            <a:extLst>
              <a:ext uri="{FF2B5EF4-FFF2-40B4-BE49-F238E27FC236}">
                <a16:creationId xmlns:a16="http://schemas.microsoft.com/office/drawing/2014/main" id="{1793DEC6-1B55-4F70-98A7-DF5A7195D301}"/>
              </a:ext>
            </a:extLst>
          </p:cNvPr>
          <p:cNvPicPr>
            <a:picLocks noChangeAspect="1"/>
          </p:cNvPicPr>
          <p:nvPr/>
        </p:nvPicPr>
        <p:blipFill>
          <a:blip r:embed="rId3"/>
          <a:stretch>
            <a:fillRect/>
          </a:stretch>
        </p:blipFill>
        <p:spPr>
          <a:xfrm>
            <a:off x="500514" y="2287455"/>
            <a:ext cx="8027470" cy="3855880"/>
          </a:xfrm>
          <a:prstGeom prst="rect">
            <a:avLst/>
          </a:prstGeom>
        </p:spPr>
      </p:pic>
      <p:sp>
        <p:nvSpPr>
          <p:cNvPr id="2" name="Rectangle 1">
            <a:extLst>
              <a:ext uri="{FF2B5EF4-FFF2-40B4-BE49-F238E27FC236}">
                <a16:creationId xmlns:a16="http://schemas.microsoft.com/office/drawing/2014/main" id="{D8CBACF7-18AC-4EB0-3F7C-7B44D38E22A2}"/>
              </a:ext>
            </a:extLst>
          </p:cNvPr>
          <p:cNvSpPr/>
          <p:nvPr/>
        </p:nvSpPr>
        <p:spPr>
          <a:xfrm>
            <a:off x="6455978" y="5785945"/>
            <a:ext cx="882869" cy="3573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41432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8650</TotalTime>
  <Words>3060</Words>
  <Application>Microsoft Office PowerPoint</Application>
  <PresentationFormat>Widescreen</PresentationFormat>
  <Paragraphs>381</Paragraphs>
  <Slides>91</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91</vt:i4>
      </vt:variant>
    </vt:vector>
  </HeadingPairs>
  <TitlesOfParts>
    <vt:vector size="105" baseType="lpstr">
      <vt:lpstr>Google Sans</vt:lpstr>
      <vt:lpstr>SegoeUI</vt:lpstr>
      <vt:lpstr>Arial</vt:lpstr>
      <vt:lpstr>Calibri</vt:lpstr>
      <vt:lpstr>Calibri Light</vt:lpstr>
      <vt:lpstr>Lora</vt:lpstr>
      <vt:lpstr>Playfair Display</vt:lpstr>
      <vt:lpstr>Quattrocento Sans</vt:lpstr>
      <vt:lpstr>Segoe UI</vt:lpstr>
      <vt:lpstr>Segoe UI Semilight</vt:lpstr>
      <vt:lpstr>Office Theme</vt:lpstr>
      <vt:lpstr>1_Office Theme</vt:lpstr>
      <vt:lpstr>2_Office Theme</vt:lpstr>
      <vt:lpstr>Viola template</vt:lpstr>
      <vt:lpstr>PowerApps – Robotic Process Automation</vt:lpstr>
      <vt:lpstr>PowerApps – RPA with Email and Form Automation</vt:lpstr>
      <vt:lpstr>PowerPoint Presentation</vt:lpstr>
      <vt:lpstr>PowerApps – Robotic Process Automation</vt:lpstr>
      <vt:lpstr>PowerPoint Presentation</vt:lpstr>
      <vt:lpstr>PowerPoint Presentation</vt:lpstr>
      <vt:lpstr>PowerPoint Presentation</vt:lpstr>
      <vt:lpstr>PowerPoint Presentation</vt:lpstr>
      <vt:lpstr>PowerApps – Robotic Process Automation</vt:lpstr>
      <vt:lpstr>PowerPoint Presentation</vt:lpstr>
      <vt:lpstr>PowerPoint Presentation</vt:lpstr>
      <vt:lpstr>PowerPoint Presentation</vt:lpstr>
      <vt:lpstr>Unicorn Name – Your first robot!</vt:lpstr>
      <vt:lpstr>PowerPoint Presentation</vt:lpstr>
      <vt:lpstr>Now that we know the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 that the name and month is always the same, as we hardcoded the values. It will always be what you type (e.g Jay Chou or your name). Hence, we need to change the hardcoded value to a dynamic value in a list</vt:lpstr>
      <vt:lpstr>PowerPoint Presentation</vt:lpstr>
      <vt:lpstr>We can also change the Text from a hard coded text to the personName variable by clicking the icon “{x}”</vt:lpstr>
      <vt:lpstr>Then we select the variable created when we read the excel (e.g personMonth)</vt:lpstr>
      <vt:lpstr>PowerPoint Presentation</vt:lpstr>
      <vt:lpstr>PowerPoint Presentation</vt:lpstr>
      <vt:lpstr>PowerPoint Presentation</vt:lpstr>
      <vt:lpstr>Now that we have the Unicorn name, lets write to excel file:</vt:lpstr>
      <vt:lpstr>Lastly, drag the save excel function:</vt:lpstr>
      <vt:lpstr>Click on run button to test the flow</vt:lpstr>
      <vt:lpstr>PowerApps – Robotic Process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values can M be? What values can C be? What values can E be? </vt:lpstr>
      <vt:lpstr>Variables!</vt:lpstr>
      <vt:lpstr>a = 5 + 5</vt:lpstr>
      <vt:lpstr>Important vocabulary</vt:lpstr>
      <vt:lpstr>PowerPoint Presentation</vt:lpstr>
      <vt:lpstr>PowerPoint Presentation</vt:lpstr>
      <vt:lpstr>PowerPoint Presentation</vt:lpstr>
      <vt:lpstr>PowerPoint Presentation</vt:lpstr>
      <vt:lpstr>PowerPoint Presentation</vt:lpstr>
      <vt:lpstr>Test Your RPA Time &amp; Have Fun!</vt:lpstr>
      <vt:lpstr>PowerApps – Robotic Process Automation</vt:lpstr>
      <vt:lpstr>PowerPoint Presentation</vt:lpstr>
      <vt:lpstr>PowerPoint Presentation</vt:lpstr>
      <vt:lpstr>PowerPoint Presentation</vt:lpstr>
      <vt:lpstr>PowerPoint Presentation</vt:lpstr>
      <vt:lpstr>PowerPoint Presentation</vt:lpstr>
      <vt:lpstr>PowerPoint Presentation</vt:lpstr>
      <vt:lpstr>If we need to key in all the values into the form at https://tinyurl.com/ManpowerFormTest , what are the things we need?</vt:lpstr>
      <vt:lpstr>The things we need in our For Loop</vt:lpstr>
      <vt:lpstr>PowerPoint Presentation</vt:lpstr>
      <vt:lpstr>PowerPoint Presentation</vt:lpstr>
      <vt:lpstr>PowerPoint Presentation</vt:lpstr>
      <vt:lpstr>PowerPoint Presentation</vt:lpstr>
      <vt:lpstr>PowerPoint Presentation</vt:lpstr>
      <vt:lpstr>PowerPoint Presentation</vt:lpstr>
      <vt:lpstr>Sometimes our Screen has different resolution and may affect UI automation</vt:lpstr>
      <vt:lpstr>PowerApps – Robotic Process Automation</vt:lpstr>
      <vt:lpstr>PowerPoint Presentation</vt:lpstr>
      <vt:lpstr>PowerPoint Presentation</vt:lpstr>
      <vt:lpstr>Hint1! - Launch Outlook</vt:lpstr>
      <vt:lpstr>Hint2! - Retrieve Email</vt:lpstr>
      <vt:lpstr>Hint 3 Loop time!</vt:lpstr>
      <vt:lpstr>PowerPoint Presentation</vt:lpstr>
      <vt:lpstr>PowerPoint Presentation</vt:lpstr>
      <vt:lpstr>In order to get each field, we need to spilt text:</vt:lpstr>
      <vt:lpstr>In order to get each field, we need to spilt text:</vt:lpstr>
      <vt:lpstr>PowerPoint Presentation</vt:lpstr>
      <vt:lpstr>Test run  click on Textlist and you will see the index of where your fields are. E.g. index 12 for Response ID value etc</vt:lpstr>
      <vt:lpstr>Add the Launch Excel action into the for loop.</vt:lpstr>
      <vt:lpstr>PowerPoint Presentation</vt:lpstr>
      <vt:lpstr>PowerPoint Presentation</vt:lpstr>
      <vt:lpstr>PowerPoint Presentation</vt:lpstr>
      <vt:lpstr>PowerPoint Presentation</vt:lpstr>
      <vt:lpstr>PowerPoint Presentation</vt:lpstr>
      <vt:lpstr>PowerPoint Presentation</vt:lpstr>
      <vt:lpstr>Supplementary Slides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 Huey</dc:creator>
  <cp:lastModifiedBy>Alan CHOW (NYP)</cp:lastModifiedBy>
  <cp:revision>195</cp:revision>
  <dcterms:created xsi:type="dcterms:W3CDTF">2023-02-28T07:52:46Z</dcterms:created>
  <dcterms:modified xsi:type="dcterms:W3CDTF">2024-01-19T07:59:59Z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be128f-e2ab-4b18-9c62-301caee5e80a_Enabled">
    <vt:lpwstr>true</vt:lpwstr>
  </property>
  <property fmtid="{D5CDD505-2E9C-101B-9397-08002B2CF9AE}" pid="3" name="MSIP_Label_babe128f-e2ab-4b18-9c62-301caee5e80a_SetDate">
    <vt:lpwstr>2023-09-04T09:21:21Z</vt:lpwstr>
  </property>
  <property fmtid="{D5CDD505-2E9C-101B-9397-08002B2CF9AE}" pid="4" name="MSIP_Label_babe128f-e2ab-4b18-9c62-301caee5e80a_Method">
    <vt:lpwstr>Privileged</vt:lpwstr>
  </property>
  <property fmtid="{D5CDD505-2E9C-101B-9397-08002B2CF9AE}" pid="5" name="MSIP_Label_babe128f-e2ab-4b18-9c62-301caee5e80a_Name">
    <vt:lpwstr>OFFICIAL [OPEN]</vt:lpwstr>
  </property>
  <property fmtid="{D5CDD505-2E9C-101B-9397-08002B2CF9AE}" pid="6" name="MSIP_Label_babe128f-e2ab-4b18-9c62-301caee5e80a_SiteId">
    <vt:lpwstr>243ebaed-00d0-4690-a7dc-75893b0d9f98</vt:lpwstr>
  </property>
  <property fmtid="{D5CDD505-2E9C-101B-9397-08002B2CF9AE}" pid="7" name="MSIP_Label_babe128f-e2ab-4b18-9c62-301caee5e80a_ActionId">
    <vt:lpwstr>7139724c-4d88-44e3-a26d-fa55fb79a38f</vt:lpwstr>
  </property>
  <property fmtid="{D5CDD505-2E9C-101B-9397-08002B2CF9AE}" pid="8" name="MSIP_Label_babe128f-e2ab-4b18-9c62-301caee5e80a_ContentBits">
    <vt:lpwstr>1</vt:lpwstr>
  </property>
  <property fmtid="{D5CDD505-2E9C-101B-9397-08002B2CF9AE}" pid="9" name="ClassificationContentMarkingHeaderLocations">
    <vt:lpwstr>Office Theme:8\1_Office Theme:8\2_Office Theme:8\Viola template:3</vt:lpwstr>
  </property>
  <property fmtid="{D5CDD505-2E9C-101B-9397-08002B2CF9AE}" pid="10" name="ClassificationContentMarkingHeaderText">
    <vt:lpwstr>Official (Open)</vt:lpwstr>
  </property>
</Properties>
</file>